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Classic" charset="1" panose="00000500000000000000"/>
      <p:regular r:id="rId20"/>
    </p:embeddedFont>
    <p:embeddedFont>
      <p:font typeface="Montserrat Classic Bold" charset="1" panose="000008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24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3551" y="733272"/>
            <a:ext cx="9657676" cy="8840156"/>
            <a:chOff x="0" y="0"/>
            <a:chExt cx="2543586" cy="2328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586" cy="2328272"/>
            </a:xfrm>
            <a:custGeom>
              <a:avLst/>
              <a:gdLst/>
              <a:ahLst/>
              <a:cxnLst/>
              <a:rect r="r" b="b" t="t" l="l"/>
              <a:pathLst>
                <a:path h="2328272" w="2543586">
                  <a:moveTo>
                    <a:pt x="47296" y="0"/>
                  </a:moveTo>
                  <a:lnTo>
                    <a:pt x="2496289" y="0"/>
                  </a:lnTo>
                  <a:cubicBezTo>
                    <a:pt x="2522410" y="0"/>
                    <a:pt x="2543586" y="21175"/>
                    <a:pt x="2543586" y="47296"/>
                  </a:cubicBezTo>
                  <a:lnTo>
                    <a:pt x="2543586" y="2280975"/>
                  </a:lnTo>
                  <a:cubicBezTo>
                    <a:pt x="2543586" y="2293519"/>
                    <a:pt x="2538603" y="2305549"/>
                    <a:pt x="2529733" y="2314419"/>
                  </a:cubicBezTo>
                  <a:cubicBezTo>
                    <a:pt x="2520863" y="2323289"/>
                    <a:pt x="2508833" y="2328272"/>
                    <a:pt x="2496289" y="2328272"/>
                  </a:cubicBezTo>
                  <a:lnTo>
                    <a:pt x="47296" y="2328272"/>
                  </a:lnTo>
                  <a:cubicBezTo>
                    <a:pt x="34753" y="2328272"/>
                    <a:pt x="22723" y="2323289"/>
                    <a:pt x="13853" y="2314419"/>
                  </a:cubicBezTo>
                  <a:cubicBezTo>
                    <a:pt x="4983" y="2305549"/>
                    <a:pt x="0" y="2293519"/>
                    <a:pt x="0" y="2280975"/>
                  </a:cubicBezTo>
                  <a:lnTo>
                    <a:pt x="0" y="47296"/>
                  </a:lnTo>
                  <a:cubicBezTo>
                    <a:pt x="0" y="34753"/>
                    <a:pt x="4983" y="22723"/>
                    <a:pt x="13853" y="13853"/>
                  </a:cubicBezTo>
                  <a:cubicBezTo>
                    <a:pt x="22723" y="4983"/>
                    <a:pt x="34753" y="0"/>
                    <a:pt x="472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543586" cy="2423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38823" y="1602263"/>
            <a:ext cx="8320477" cy="11093969"/>
          </a:xfrm>
          <a:custGeom>
            <a:avLst/>
            <a:gdLst/>
            <a:ahLst/>
            <a:cxnLst/>
            <a:rect r="r" b="b" t="t" l="l"/>
            <a:pathLst>
              <a:path h="11093969" w="8320477">
                <a:moveTo>
                  <a:pt x="0" y="0"/>
                </a:moveTo>
                <a:lnTo>
                  <a:pt x="8320477" y="0"/>
                </a:lnTo>
                <a:lnTo>
                  <a:pt x="8320477" y="11093968"/>
                </a:lnTo>
                <a:lnTo>
                  <a:pt x="0" y="11093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4"/>
            <a:stretch>
              <a:fillRect l="-321036" t="0" r="0" b="-1440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83173" y="292042"/>
            <a:ext cx="3280331" cy="3284437"/>
          </a:xfrm>
          <a:custGeom>
            <a:avLst/>
            <a:gdLst/>
            <a:ahLst/>
            <a:cxnLst/>
            <a:rect r="r" b="b" t="t" l="l"/>
            <a:pathLst>
              <a:path h="3284437" w="3280331">
                <a:moveTo>
                  <a:pt x="0" y="0"/>
                </a:moveTo>
                <a:lnTo>
                  <a:pt x="3280331" y="0"/>
                </a:lnTo>
                <a:lnTo>
                  <a:pt x="3280331" y="3284437"/>
                </a:lnTo>
                <a:lnTo>
                  <a:pt x="0" y="3284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4112" y="7003875"/>
            <a:ext cx="1302812" cy="2254425"/>
          </a:xfrm>
          <a:custGeom>
            <a:avLst/>
            <a:gdLst/>
            <a:ahLst/>
            <a:cxnLst/>
            <a:rect r="r" b="b" t="t" l="l"/>
            <a:pathLst>
              <a:path h="2254425" w="1302812">
                <a:moveTo>
                  <a:pt x="0" y="0"/>
                </a:moveTo>
                <a:lnTo>
                  <a:pt x="1302812" y="0"/>
                </a:lnTo>
                <a:lnTo>
                  <a:pt x="1302812" y="2254425"/>
                </a:lnTo>
                <a:lnTo>
                  <a:pt x="0" y="2254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6784" t="-125652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3959" y="7508167"/>
            <a:ext cx="5737934" cy="43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4">
                <a:solidFill>
                  <a:srgbClr val="FFFFFF"/>
                </a:solidFill>
                <a:latin typeface="Montserrat Classic"/>
              </a:rPr>
              <a:t>CAU Challenge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3959" y="3207445"/>
            <a:ext cx="7037073" cy="365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10"/>
              </a:lnSpc>
            </a:pPr>
            <a:r>
              <a:rPr lang="en-US" sz="6935">
                <a:solidFill>
                  <a:srgbClr val="FFFFFF"/>
                </a:solidFill>
                <a:latin typeface="Montserrat Classic Bold"/>
              </a:rPr>
              <a:t>AI in Retail: Items Category Prediction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48993" y="1758975"/>
            <a:ext cx="2007061" cy="89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4">
                <a:solidFill>
                  <a:srgbClr val="FFFFFF"/>
                </a:solidFill>
                <a:latin typeface="Montserrat Classic"/>
              </a:rPr>
              <a:t>Neural</a:t>
            </a:r>
          </a:p>
          <a:p>
            <a:pPr algn="l" marL="0" indent="0" lvl="0">
              <a:lnSpc>
                <a:spcPts val="3645"/>
              </a:lnSpc>
              <a:spcBef>
                <a:spcPct val="0"/>
              </a:spcBef>
            </a:pPr>
            <a:r>
              <a:rPr lang="en-US" sz="2604">
                <a:solidFill>
                  <a:srgbClr val="FFFFFF"/>
                </a:solidFill>
                <a:latin typeface="Montserrat Classic"/>
              </a:rPr>
              <a:t>Mavericks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3959" y="8063146"/>
            <a:ext cx="5737934" cy="43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4">
                <a:solidFill>
                  <a:srgbClr val="FFFFFF"/>
                </a:solidFill>
                <a:latin typeface="Montserrat Classic"/>
              </a:rPr>
              <a:t>23rd May, 2024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023959" y="1804877"/>
            <a:ext cx="840830" cy="848252"/>
          </a:xfrm>
          <a:custGeom>
            <a:avLst/>
            <a:gdLst/>
            <a:ahLst/>
            <a:cxnLst/>
            <a:rect r="r" b="b" t="t" l="l"/>
            <a:pathLst>
              <a:path h="848252" w="840830">
                <a:moveTo>
                  <a:pt x="0" y="0"/>
                </a:moveTo>
                <a:lnTo>
                  <a:pt x="840830" y="0"/>
                </a:lnTo>
                <a:lnTo>
                  <a:pt x="840830" y="848253"/>
                </a:lnTo>
                <a:lnTo>
                  <a:pt x="0" y="848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8230" y="1162050"/>
            <a:ext cx="6320081" cy="1422108"/>
            <a:chOff x="0" y="0"/>
            <a:chExt cx="2038382" cy="4586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8382" cy="458665"/>
            </a:xfrm>
            <a:custGeom>
              <a:avLst/>
              <a:gdLst/>
              <a:ahLst/>
              <a:cxnLst/>
              <a:rect r="r" b="b" t="t" l="l"/>
              <a:pathLst>
                <a:path h="458665" w="2038382">
                  <a:moveTo>
                    <a:pt x="72273" y="0"/>
                  </a:moveTo>
                  <a:lnTo>
                    <a:pt x="1966108" y="0"/>
                  </a:lnTo>
                  <a:cubicBezTo>
                    <a:pt x="1985276" y="0"/>
                    <a:pt x="2003659" y="7614"/>
                    <a:pt x="2017213" y="21168"/>
                  </a:cubicBezTo>
                  <a:cubicBezTo>
                    <a:pt x="2030767" y="34722"/>
                    <a:pt x="2038382" y="53105"/>
                    <a:pt x="2038382" y="72273"/>
                  </a:cubicBezTo>
                  <a:lnTo>
                    <a:pt x="2038382" y="386391"/>
                  </a:lnTo>
                  <a:cubicBezTo>
                    <a:pt x="2038382" y="405560"/>
                    <a:pt x="2030767" y="423943"/>
                    <a:pt x="2017213" y="437496"/>
                  </a:cubicBezTo>
                  <a:cubicBezTo>
                    <a:pt x="2003659" y="451050"/>
                    <a:pt x="1985276" y="458665"/>
                    <a:pt x="1966108" y="458665"/>
                  </a:cubicBezTo>
                  <a:lnTo>
                    <a:pt x="72273" y="458665"/>
                  </a:lnTo>
                  <a:cubicBezTo>
                    <a:pt x="53105" y="458665"/>
                    <a:pt x="34722" y="451050"/>
                    <a:pt x="21168" y="437496"/>
                  </a:cubicBezTo>
                  <a:cubicBezTo>
                    <a:pt x="7614" y="423943"/>
                    <a:pt x="0" y="405560"/>
                    <a:pt x="0" y="386391"/>
                  </a:cubicBezTo>
                  <a:lnTo>
                    <a:pt x="0" y="72273"/>
                  </a:lnTo>
                  <a:cubicBezTo>
                    <a:pt x="0" y="53105"/>
                    <a:pt x="7614" y="34722"/>
                    <a:pt x="21168" y="21168"/>
                  </a:cubicBezTo>
                  <a:cubicBezTo>
                    <a:pt x="34722" y="7614"/>
                    <a:pt x="53105" y="0"/>
                    <a:pt x="722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038382" cy="553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14924" y="2917533"/>
            <a:ext cx="11144376" cy="6563749"/>
            <a:chOff x="0" y="0"/>
            <a:chExt cx="4745526" cy="27949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45526" cy="2794992"/>
            </a:xfrm>
            <a:custGeom>
              <a:avLst/>
              <a:gdLst/>
              <a:ahLst/>
              <a:cxnLst/>
              <a:rect r="r" b="b" t="t" l="l"/>
              <a:pathLst>
                <a:path h="2794992" w="4745526">
                  <a:moveTo>
                    <a:pt x="69469" y="0"/>
                  </a:moveTo>
                  <a:lnTo>
                    <a:pt x="4676057" y="0"/>
                  </a:lnTo>
                  <a:cubicBezTo>
                    <a:pt x="4714424" y="0"/>
                    <a:pt x="4745526" y="31102"/>
                    <a:pt x="4745526" y="69469"/>
                  </a:cubicBezTo>
                  <a:lnTo>
                    <a:pt x="4745526" y="2725523"/>
                  </a:lnTo>
                  <a:cubicBezTo>
                    <a:pt x="4745526" y="2763890"/>
                    <a:pt x="4714424" y="2794992"/>
                    <a:pt x="4676057" y="2794992"/>
                  </a:cubicBezTo>
                  <a:lnTo>
                    <a:pt x="69469" y="2794992"/>
                  </a:lnTo>
                  <a:cubicBezTo>
                    <a:pt x="31102" y="2794992"/>
                    <a:pt x="0" y="2763890"/>
                    <a:pt x="0" y="2725523"/>
                  </a:cubicBezTo>
                  <a:lnTo>
                    <a:pt x="0" y="69469"/>
                  </a:lnTo>
                  <a:cubicBezTo>
                    <a:pt x="0" y="31102"/>
                    <a:pt x="31102" y="0"/>
                    <a:pt x="694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4745526" cy="289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20814" y="3051124"/>
            <a:ext cx="1581400" cy="15814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6838" y="1102994"/>
            <a:ext cx="4974737" cy="8155306"/>
          </a:xfrm>
          <a:custGeom>
            <a:avLst/>
            <a:gdLst/>
            <a:ahLst/>
            <a:cxnLst/>
            <a:rect r="r" b="b" t="t" l="l"/>
            <a:pathLst>
              <a:path h="8155306" w="4974737">
                <a:moveTo>
                  <a:pt x="0" y="0"/>
                </a:moveTo>
                <a:lnTo>
                  <a:pt x="4974736" y="0"/>
                </a:lnTo>
                <a:lnTo>
                  <a:pt x="4974736" y="8155306"/>
                </a:lnTo>
                <a:lnTo>
                  <a:pt x="0" y="8155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7589364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0" y="0"/>
                </a:moveTo>
                <a:lnTo>
                  <a:pt x="1676852" y="0"/>
                </a:lnTo>
                <a:lnTo>
                  <a:pt x="1676852" y="2191687"/>
                </a:lnTo>
                <a:lnTo>
                  <a:pt x="0" y="2191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1036" t="0" r="0" b="-14401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495957" y="1231989"/>
            <a:ext cx="5651020" cy="10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46"/>
              </a:lnSpc>
              <a:spcBef>
                <a:spcPct val="0"/>
              </a:spcBef>
            </a:pPr>
            <a:r>
              <a:rPr lang="en-US" sz="6390">
                <a:solidFill>
                  <a:srgbClr val="FFFFFF"/>
                </a:solidFill>
                <a:latin typeface="Montserrat Classic Bold"/>
              </a:rPr>
              <a:t>Our 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74641" y="3737049"/>
            <a:ext cx="5185949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321"/>
              </a:lnSpc>
              <a:spcBef>
                <a:spcPct val="0"/>
              </a:spcBef>
            </a:pPr>
            <a:r>
              <a:rPr lang="en-US" sz="4359" spc="117">
                <a:solidFill>
                  <a:srgbClr val="FFFFFF"/>
                </a:solidFill>
                <a:latin typeface="Montserrat Bold"/>
              </a:rPr>
              <a:t>Models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16611148" y="292042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1676852" y="2191688"/>
                </a:moveTo>
                <a:lnTo>
                  <a:pt x="0" y="2191688"/>
                </a:lnTo>
                <a:lnTo>
                  <a:pt x="0" y="0"/>
                </a:lnTo>
                <a:lnTo>
                  <a:pt x="1676852" y="0"/>
                </a:lnTo>
                <a:lnTo>
                  <a:pt x="1676852" y="2191688"/>
                </a:lnTo>
                <a:close/>
              </a:path>
            </a:pathLst>
          </a:custGeom>
          <a:blipFill>
            <a:blip r:embed="rId4"/>
            <a:stretch>
              <a:fillRect l="-321036" t="0" r="0" b="-14401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688155" y="5094922"/>
            <a:ext cx="1460218" cy="267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9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0.744</a:t>
            </a:r>
          </a:p>
          <a:p>
            <a:pPr algn="l">
              <a:lnSpc>
                <a:spcPts val="5379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0.736</a:t>
            </a:r>
          </a:p>
          <a:p>
            <a:pPr algn="l">
              <a:lnSpc>
                <a:spcPts val="5379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0.774</a:t>
            </a:r>
          </a:p>
          <a:p>
            <a:pPr algn="l" marL="0" indent="0" lvl="1">
              <a:lnSpc>
                <a:spcPts val="5379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0.785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75419" y="5094922"/>
            <a:ext cx="7334951" cy="267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9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Naive Bayes</a:t>
            </a:r>
            <a:r>
              <a:rPr lang="en-US" sz="3710">
                <a:solidFill>
                  <a:srgbClr val="FFFFFF"/>
                </a:solidFill>
                <a:latin typeface="Montserrat"/>
              </a:rPr>
              <a:t> </a:t>
            </a:r>
          </a:p>
          <a:p>
            <a:pPr algn="l">
              <a:lnSpc>
                <a:spcPts val="5379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XGBoost </a:t>
            </a:r>
          </a:p>
          <a:p>
            <a:pPr algn="l" marL="0" indent="0" lvl="1">
              <a:lnSpc>
                <a:spcPts val="5379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Logistic Regression Vector Support Vector Machine (SVM)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495957" y="3413499"/>
            <a:ext cx="1231114" cy="856650"/>
          </a:xfrm>
          <a:custGeom>
            <a:avLst/>
            <a:gdLst/>
            <a:ahLst/>
            <a:cxnLst/>
            <a:rect r="r" b="b" t="t" l="l"/>
            <a:pathLst>
              <a:path h="856650" w="1231114">
                <a:moveTo>
                  <a:pt x="0" y="0"/>
                </a:moveTo>
                <a:lnTo>
                  <a:pt x="1231115" y="0"/>
                </a:lnTo>
                <a:lnTo>
                  <a:pt x="1231115" y="856650"/>
                </a:lnTo>
                <a:lnTo>
                  <a:pt x="0" y="856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8230" y="1162050"/>
            <a:ext cx="6320081" cy="1422108"/>
            <a:chOff x="0" y="0"/>
            <a:chExt cx="2038382" cy="4586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8382" cy="458665"/>
            </a:xfrm>
            <a:custGeom>
              <a:avLst/>
              <a:gdLst/>
              <a:ahLst/>
              <a:cxnLst/>
              <a:rect r="r" b="b" t="t" l="l"/>
              <a:pathLst>
                <a:path h="458665" w="2038382">
                  <a:moveTo>
                    <a:pt x="72273" y="0"/>
                  </a:moveTo>
                  <a:lnTo>
                    <a:pt x="1966108" y="0"/>
                  </a:lnTo>
                  <a:cubicBezTo>
                    <a:pt x="1985276" y="0"/>
                    <a:pt x="2003659" y="7614"/>
                    <a:pt x="2017213" y="21168"/>
                  </a:cubicBezTo>
                  <a:cubicBezTo>
                    <a:pt x="2030767" y="34722"/>
                    <a:pt x="2038382" y="53105"/>
                    <a:pt x="2038382" y="72273"/>
                  </a:cubicBezTo>
                  <a:lnTo>
                    <a:pt x="2038382" y="386391"/>
                  </a:lnTo>
                  <a:cubicBezTo>
                    <a:pt x="2038382" y="405560"/>
                    <a:pt x="2030767" y="423943"/>
                    <a:pt x="2017213" y="437496"/>
                  </a:cubicBezTo>
                  <a:cubicBezTo>
                    <a:pt x="2003659" y="451050"/>
                    <a:pt x="1985276" y="458665"/>
                    <a:pt x="1966108" y="458665"/>
                  </a:cubicBezTo>
                  <a:lnTo>
                    <a:pt x="72273" y="458665"/>
                  </a:lnTo>
                  <a:cubicBezTo>
                    <a:pt x="53105" y="458665"/>
                    <a:pt x="34722" y="451050"/>
                    <a:pt x="21168" y="437496"/>
                  </a:cubicBezTo>
                  <a:cubicBezTo>
                    <a:pt x="7614" y="423943"/>
                    <a:pt x="0" y="405560"/>
                    <a:pt x="0" y="386391"/>
                  </a:cubicBezTo>
                  <a:lnTo>
                    <a:pt x="0" y="72273"/>
                  </a:lnTo>
                  <a:cubicBezTo>
                    <a:pt x="0" y="53105"/>
                    <a:pt x="7614" y="34722"/>
                    <a:pt x="21168" y="21168"/>
                  </a:cubicBezTo>
                  <a:cubicBezTo>
                    <a:pt x="34722" y="7614"/>
                    <a:pt x="53105" y="0"/>
                    <a:pt x="722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038382" cy="553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14924" y="2917533"/>
            <a:ext cx="11144376" cy="6563749"/>
            <a:chOff x="0" y="0"/>
            <a:chExt cx="4745526" cy="27949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45526" cy="2794992"/>
            </a:xfrm>
            <a:custGeom>
              <a:avLst/>
              <a:gdLst/>
              <a:ahLst/>
              <a:cxnLst/>
              <a:rect r="r" b="b" t="t" l="l"/>
              <a:pathLst>
                <a:path h="2794992" w="4745526">
                  <a:moveTo>
                    <a:pt x="69469" y="0"/>
                  </a:moveTo>
                  <a:lnTo>
                    <a:pt x="4676057" y="0"/>
                  </a:lnTo>
                  <a:cubicBezTo>
                    <a:pt x="4714424" y="0"/>
                    <a:pt x="4745526" y="31102"/>
                    <a:pt x="4745526" y="69469"/>
                  </a:cubicBezTo>
                  <a:lnTo>
                    <a:pt x="4745526" y="2725523"/>
                  </a:lnTo>
                  <a:cubicBezTo>
                    <a:pt x="4745526" y="2763890"/>
                    <a:pt x="4714424" y="2794992"/>
                    <a:pt x="4676057" y="2794992"/>
                  </a:cubicBezTo>
                  <a:lnTo>
                    <a:pt x="69469" y="2794992"/>
                  </a:lnTo>
                  <a:cubicBezTo>
                    <a:pt x="31102" y="2794992"/>
                    <a:pt x="0" y="2763890"/>
                    <a:pt x="0" y="2725523"/>
                  </a:cubicBezTo>
                  <a:lnTo>
                    <a:pt x="0" y="69469"/>
                  </a:lnTo>
                  <a:cubicBezTo>
                    <a:pt x="0" y="31102"/>
                    <a:pt x="31102" y="0"/>
                    <a:pt x="694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4745526" cy="2890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20814" y="3051124"/>
            <a:ext cx="1581400" cy="15814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479677" y="3306795"/>
            <a:ext cx="1231114" cy="1072095"/>
          </a:xfrm>
          <a:custGeom>
            <a:avLst/>
            <a:gdLst/>
            <a:ahLst/>
            <a:cxnLst/>
            <a:rect r="r" b="b" t="t" l="l"/>
            <a:pathLst>
              <a:path h="1072095" w="1231114">
                <a:moveTo>
                  <a:pt x="0" y="0"/>
                </a:moveTo>
                <a:lnTo>
                  <a:pt x="1231114" y="0"/>
                </a:lnTo>
                <a:lnTo>
                  <a:pt x="1231114" y="1072095"/>
                </a:lnTo>
                <a:lnTo>
                  <a:pt x="0" y="1072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6838" y="1102994"/>
            <a:ext cx="4974737" cy="8155306"/>
          </a:xfrm>
          <a:custGeom>
            <a:avLst/>
            <a:gdLst/>
            <a:ahLst/>
            <a:cxnLst/>
            <a:rect r="r" b="b" t="t" l="l"/>
            <a:pathLst>
              <a:path h="8155306" w="4974737">
                <a:moveTo>
                  <a:pt x="0" y="0"/>
                </a:moveTo>
                <a:lnTo>
                  <a:pt x="4974736" y="0"/>
                </a:lnTo>
                <a:lnTo>
                  <a:pt x="4974736" y="8155306"/>
                </a:lnTo>
                <a:lnTo>
                  <a:pt x="0" y="8155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7589364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0" y="0"/>
                </a:moveTo>
                <a:lnTo>
                  <a:pt x="1676852" y="0"/>
                </a:lnTo>
                <a:lnTo>
                  <a:pt x="1676852" y="2191687"/>
                </a:lnTo>
                <a:lnTo>
                  <a:pt x="0" y="2191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1036" t="0" r="0" b="-14401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95957" y="1231989"/>
            <a:ext cx="5651020" cy="10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46"/>
              </a:lnSpc>
              <a:spcBef>
                <a:spcPct val="0"/>
              </a:spcBef>
            </a:pPr>
            <a:r>
              <a:rPr lang="en-US" sz="6390">
                <a:solidFill>
                  <a:srgbClr val="FFFFFF"/>
                </a:solidFill>
                <a:latin typeface="Montserrat Classic Bold"/>
              </a:rPr>
              <a:t>Our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4641" y="3737049"/>
            <a:ext cx="5185949" cy="76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322"/>
              </a:lnSpc>
              <a:spcBef>
                <a:spcPct val="0"/>
              </a:spcBef>
            </a:pPr>
            <a:r>
              <a:rPr lang="en-US" sz="4360" spc="117">
                <a:solidFill>
                  <a:srgbClr val="FFFFFF"/>
                </a:solidFill>
                <a:latin typeface="Montserrat Bold"/>
              </a:rPr>
              <a:t>Models (cont.)</a:t>
            </a:r>
          </a:p>
        </p:txBody>
      </p:sp>
      <p:sp>
        <p:nvSpPr>
          <p:cNvPr name="Freeform 17" id="17"/>
          <p:cNvSpPr/>
          <p:nvPr/>
        </p:nvSpPr>
        <p:spPr>
          <a:xfrm flipH="true" flipV="true" rot="0">
            <a:off x="16611148" y="292042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1676852" y="2191688"/>
                </a:moveTo>
                <a:lnTo>
                  <a:pt x="0" y="2191688"/>
                </a:lnTo>
                <a:lnTo>
                  <a:pt x="0" y="0"/>
                </a:lnTo>
                <a:lnTo>
                  <a:pt x="1676852" y="0"/>
                </a:lnTo>
                <a:lnTo>
                  <a:pt x="1676852" y="2191688"/>
                </a:lnTo>
                <a:close/>
              </a:path>
            </a:pathLst>
          </a:custGeom>
          <a:blipFill>
            <a:blip r:embed="rId5"/>
            <a:stretch>
              <a:fillRect l="-321036" t="0" r="0" b="-14401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94645" y="4913947"/>
            <a:ext cx="4307748" cy="35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1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0.815</a:t>
            </a:r>
          </a:p>
          <a:p>
            <a:pPr algn="l">
              <a:lnSpc>
                <a:spcPts val="7271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0.832</a:t>
            </a:r>
          </a:p>
          <a:p>
            <a:pPr algn="l">
              <a:lnSpc>
                <a:spcPts val="7271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0.836</a:t>
            </a:r>
          </a:p>
          <a:p>
            <a:pPr algn="l" marL="0" indent="0" lvl="1">
              <a:lnSpc>
                <a:spcPts val="7271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0.847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95234" y="4876800"/>
            <a:ext cx="5384986" cy="356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1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DistilBert with nn</a:t>
            </a:r>
          </a:p>
          <a:p>
            <a:pPr algn="l">
              <a:lnSpc>
                <a:spcPts val="7271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DistilBert</a:t>
            </a:r>
          </a:p>
          <a:p>
            <a:pPr algn="l">
              <a:lnSpc>
                <a:spcPts val="7271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Bert</a:t>
            </a:r>
          </a:p>
          <a:p>
            <a:pPr algn="l" marL="0" indent="0" lvl="1">
              <a:lnSpc>
                <a:spcPts val="7271"/>
              </a:lnSpc>
            </a:pPr>
            <a:r>
              <a:rPr lang="en-US" sz="3710">
                <a:solidFill>
                  <a:srgbClr val="FFFFFF"/>
                </a:solidFill>
                <a:latin typeface="Montserrat"/>
              </a:rPr>
              <a:t>Bert with caption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26352" y="2921253"/>
            <a:ext cx="4129085" cy="994211"/>
          </a:xfrm>
          <a:custGeom>
            <a:avLst/>
            <a:gdLst/>
            <a:ahLst/>
            <a:cxnLst/>
            <a:rect r="r" b="b" t="t" l="l"/>
            <a:pathLst>
              <a:path h="994211" w="4129085">
                <a:moveTo>
                  <a:pt x="0" y="0"/>
                </a:moveTo>
                <a:lnTo>
                  <a:pt x="4129085" y="0"/>
                </a:lnTo>
                <a:lnTo>
                  <a:pt x="4129085" y="994211"/>
                </a:lnTo>
                <a:lnTo>
                  <a:pt x="0" y="994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71972" y="1353816"/>
            <a:ext cx="7214740" cy="6716923"/>
            <a:chOff x="0" y="0"/>
            <a:chExt cx="6350000" cy="5911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879756"/>
            <a:ext cx="11261563" cy="5668167"/>
            <a:chOff x="0" y="0"/>
            <a:chExt cx="3330671" cy="16763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0672" cy="1676393"/>
            </a:xfrm>
            <a:custGeom>
              <a:avLst/>
              <a:gdLst/>
              <a:ahLst/>
              <a:cxnLst/>
              <a:rect r="r" b="b" t="t" l="l"/>
              <a:pathLst>
                <a:path h="1676393" w="3330672">
                  <a:moveTo>
                    <a:pt x="40560" y="0"/>
                  </a:moveTo>
                  <a:lnTo>
                    <a:pt x="3290111" y="0"/>
                  </a:lnTo>
                  <a:cubicBezTo>
                    <a:pt x="3300868" y="0"/>
                    <a:pt x="3311185" y="4273"/>
                    <a:pt x="3318792" y="11880"/>
                  </a:cubicBezTo>
                  <a:cubicBezTo>
                    <a:pt x="3326398" y="19486"/>
                    <a:pt x="3330672" y="29803"/>
                    <a:pt x="3330672" y="40560"/>
                  </a:cubicBezTo>
                  <a:lnTo>
                    <a:pt x="3330672" y="1635832"/>
                  </a:lnTo>
                  <a:cubicBezTo>
                    <a:pt x="3330672" y="1646590"/>
                    <a:pt x="3326398" y="1656906"/>
                    <a:pt x="3318792" y="1664513"/>
                  </a:cubicBezTo>
                  <a:cubicBezTo>
                    <a:pt x="3311185" y="1672119"/>
                    <a:pt x="3300868" y="1676393"/>
                    <a:pt x="3290111" y="1676393"/>
                  </a:cubicBezTo>
                  <a:lnTo>
                    <a:pt x="40560" y="1676393"/>
                  </a:lnTo>
                  <a:cubicBezTo>
                    <a:pt x="29803" y="1676393"/>
                    <a:pt x="19486" y="1672119"/>
                    <a:pt x="11880" y="1664513"/>
                  </a:cubicBezTo>
                  <a:cubicBezTo>
                    <a:pt x="4273" y="1656906"/>
                    <a:pt x="0" y="1646590"/>
                    <a:pt x="0" y="1635832"/>
                  </a:cubicBezTo>
                  <a:lnTo>
                    <a:pt x="0" y="40560"/>
                  </a:lnTo>
                  <a:cubicBezTo>
                    <a:pt x="0" y="29803"/>
                    <a:pt x="4273" y="19486"/>
                    <a:pt x="11880" y="11880"/>
                  </a:cubicBezTo>
                  <a:cubicBezTo>
                    <a:pt x="19486" y="4273"/>
                    <a:pt x="29803" y="0"/>
                    <a:pt x="405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3330671" cy="1771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3646" y="383632"/>
            <a:ext cx="10178809" cy="1290136"/>
            <a:chOff x="0" y="0"/>
            <a:chExt cx="3282916" cy="4161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82916" cy="416101"/>
            </a:xfrm>
            <a:custGeom>
              <a:avLst/>
              <a:gdLst/>
              <a:ahLst/>
              <a:cxnLst/>
              <a:rect r="r" b="b" t="t" l="l"/>
              <a:pathLst>
                <a:path h="416101" w="3282916">
                  <a:moveTo>
                    <a:pt x="29663" y="0"/>
                  </a:moveTo>
                  <a:lnTo>
                    <a:pt x="3253253" y="0"/>
                  </a:lnTo>
                  <a:cubicBezTo>
                    <a:pt x="3261120" y="0"/>
                    <a:pt x="3268665" y="3125"/>
                    <a:pt x="3274228" y="8688"/>
                  </a:cubicBezTo>
                  <a:cubicBezTo>
                    <a:pt x="3279791" y="14251"/>
                    <a:pt x="3282916" y="21796"/>
                    <a:pt x="3282916" y="29663"/>
                  </a:cubicBezTo>
                  <a:lnTo>
                    <a:pt x="3282916" y="386437"/>
                  </a:lnTo>
                  <a:cubicBezTo>
                    <a:pt x="3282916" y="394305"/>
                    <a:pt x="3279791" y="401850"/>
                    <a:pt x="3274228" y="407412"/>
                  </a:cubicBezTo>
                  <a:cubicBezTo>
                    <a:pt x="3268665" y="412975"/>
                    <a:pt x="3261120" y="416101"/>
                    <a:pt x="3253253" y="416101"/>
                  </a:cubicBezTo>
                  <a:lnTo>
                    <a:pt x="29663" y="416101"/>
                  </a:lnTo>
                  <a:cubicBezTo>
                    <a:pt x="21796" y="416101"/>
                    <a:pt x="14251" y="412975"/>
                    <a:pt x="8688" y="407412"/>
                  </a:cubicBezTo>
                  <a:cubicBezTo>
                    <a:pt x="3125" y="401850"/>
                    <a:pt x="0" y="394305"/>
                    <a:pt x="0" y="386437"/>
                  </a:cubicBezTo>
                  <a:lnTo>
                    <a:pt x="0" y="29663"/>
                  </a:lnTo>
                  <a:cubicBezTo>
                    <a:pt x="0" y="21796"/>
                    <a:pt x="3125" y="14251"/>
                    <a:pt x="8688" y="8688"/>
                  </a:cubicBezTo>
                  <a:cubicBezTo>
                    <a:pt x="14251" y="3125"/>
                    <a:pt x="21796" y="0"/>
                    <a:pt x="296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3282916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61173" y="540150"/>
            <a:ext cx="9818101" cy="81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2"/>
              </a:lnSpc>
              <a:spcBef>
                <a:spcPct val="0"/>
              </a:spcBef>
            </a:pPr>
            <a:r>
              <a:rPr lang="en-US" sz="4715">
                <a:solidFill>
                  <a:srgbClr val="FFFFFF"/>
                </a:solidFill>
                <a:latin typeface="Montserrat Classic"/>
              </a:rPr>
              <a:t>The Best score:</a:t>
            </a:r>
            <a:r>
              <a:rPr lang="en-US" sz="4715">
                <a:solidFill>
                  <a:srgbClr val="FFFFFF"/>
                </a:solidFill>
                <a:latin typeface="Montserrat Classic Bold"/>
              </a:rPr>
              <a:t> Ensemble - 0.856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85540" y="1455027"/>
            <a:ext cx="6987604" cy="6505459"/>
            <a:chOff x="0" y="0"/>
            <a:chExt cx="6350000" cy="59118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l="-19885" t="0" r="-1988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207025" y="6290394"/>
            <a:ext cx="3491239" cy="3434506"/>
          </a:xfrm>
          <a:custGeom>
            <a:avLst/>
            <a:gdLst/>
            <a:ahLst/>
            <a:cxnLst/>
            <a:rect r="r" b="b" t="t" l="l"/>
            <a:pathLst>
              <a:path h="3434506" w="3491239">
                <a:moveTo>
                  <a:pt x="0" y="0"/>
                </a:moveTo>
                <a:lnTo>
                  <a:pt x="3491239" y="0"/>
                </a:lnTo>
                <a:lnTo>
                  <a:pt x="3491239" y="3434506"/>
                </a:lnTo>
                <a:lnTo>
                  <a:pt x="0" y="3434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791886" y="4673331"/>
            <a:ext cx="2319244" cy="3397408"/>
          </a:xfrm>
          <a:custGeom>
            <a:avLst/>
            <a:gdLst/>
            <a:ahLst/>
            <a:cxnLst/>
            <a:rect r="r" b="b" t="t" l="l"/>
            <a:pathLst>
              <a:path h="3397408" w="2319244">
                <a:moveTo>
                  <a:pt x="0" y="0"/>
                </a:moveTo>
                <a:lnTo>
                  <a:pt x="2319245" y="0"/>
                </a:lnTo>
                <a:lnTo>
                  <a:pt x="2319245" y="3397408"/>
                </a:lnTo>
                <a:lnTo>
                  <a:pt x="0" y="339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101" t="-125652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26312" y="3904291"/>
            <a:ext cx="6359816" cy="287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839"/>
              </a:lnSpc>
            </a:pPr>
            <a:r>
              <a:rPr lang="en-US" sz="3999">
                <a:solidFill>
                  <a:srgbClr val="FFFFFF"/>
                </a:solidFill>
                <a:latin typeface="Montserrat Bold"/>
              </a:rPr>
              <a:t>Picking the most predicted class among 4 best scoring models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4279" y="3214475"/>
            <a:ext cx="14242249" cy="5137718"/>
            <a:chOff x="0" y="0"/>
            <a:chExt cx="4212226" cy="15195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2226" cy="1519509"/>
            </a:xfrm>
            <a:custGeom>
              <a:avLst/>
              <a:gdLst/>
              <a:ahLst/>
              <a:cxnLst/>
              <a:rect r="r" b="b" t="t" l="l"/>
              <a:pathLst>
                <a:path h="1519509" w="4212226">
                  <a:moveTo>
                    <a:pt x="32072" y="0"/>
                  </a:moveTo>
                  <a:lnTo>
                    <a:pt x="4180155" y="0"/>
                  </a:lnTo>
                  <a:cubicBezTo>
                    <a:pt x="4197867" y="0"/>
                    <a:pt x="4212226" y="14359"/>
                    <a:pt x="4212226" y="32072"/>
                  </a:cubicBezTo>
                  <a:lnTo>
                    <a:pt x="4212226" y="1487438"/>
                  </a:lnTo>
                  <a:cubicBezTo>
                    <a:pt x="4212226" y="1505150"/>
                    <a:pt x="4197867" y="1519509"/>
                    <a:pt x="4180155" y="1519509"/>
                  </a:cubicBezTo>
                  <a:lnTo>
                    <a:pt x="32072" y="1519509"/>
                  </a:lnTo>
                  <a:cubicBezTo>
                    <a:pt x="23566" y="1519509"/>
                    <a:pt x="15408" y="1516130"/>
                    <a:pt x="9394" y="1510116"/>
                  </a:cubicBezTo>
                  <a:cubicBezTo>
                    <a:pt x="3379" y="1504101"/>
                    <a:pt x="0" y="1495944"/>
                    <a:pt x="0" y="1487438"/>
                  </a:cubicBezTo>
                  <a:lnTo>
                    <a:pt x="0" y="32072"/>
                  </a:lnTo>
                  <a:cubicBezTo>
                    <a:pt x="0" y="14359"/>
                    <a:pt x="14359" y="0"/>
                    <a:pt x="320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212226" cy="1614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42049" y="1173225"/>
            <a:ext cx="9955786" cy="1412600"/>
            <a:chOff x="0" y="0"/>
            <a:chExt cx="3210986" cy="4555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10986" cy="455598"/>
            </a:xfrm>
            <a:custGeom>
              <a:avLst/>
              <a:gdLst/>
              <a:ahLst/>
              <a:cxnLst/>
              <a:rect r="r" b="b" t="t" l="l"/>
              <a:pathLst>
                <a:path h="455598" w="3210986">
                  <a:moveTo>
                    <a:pt x="30328" y="0"/>
                  </a:moveTo>
                  <a:lnTo>
                    <a:pt x="3180658" y="0"/>
                  </a:lnTo>
                  <a:cubicBezTo>
                    <a:pt x="3197408" y="0"/>
                    <a:pt x="3210986" y="13578"/>
                    <a:pt x="3210986" y="30328"/>
                  </a:cubicBezTo>
                  <a:lnTo>
                    <a:pt x="3210986" y="425271"/>
                  </a:lnTo>
                  <a:cubicBezTo>
                    <a:pt x="3210986" y="442020"/>
                    <a:pt x="3197408" y="455598"/>
                    <a:pt x="3180658" y="455598"/>
                  </a:cubicBezTo>
                  <a:lnTo>
                    <a:pt x="30328" y="455598"/>
                  </a:lnTo>
                  <a:cubicBezTo>
                    <a:pt x="22284" y="455598"/>
                    <a:pt x="14570" y="452403"/>
                    <a:pt x="8883" y="446716"/>
                  </a:cubicBezTo>
                  <a:cubicBezTo>
                    <a:pt x="3195" y="441028"/>
                    <a:pt x="0" y="433314"/>
                    <a:pt x="0" y="425271"/>
                  </a:cubicBezTo>
                  <a:lnTo>
                    <a:pt x="0" y="30328"/>
                  </a:lnTo>
                  <a:cubicBezTo>
                    <a:pt x="0" y="13578"/>
                    <a:pt x="13578" y="0"/>
                    <a:pt x="3032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3210986" cy="550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42049" y="3745665"/>
            <a:ext cx="1490093" cy="149009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10261" y="3875501"/>
            <a:ext cx="1499518" cy="4354280"/>
          </a:xfrm>
          <a:custGeom>
            <a:avLst/>
            <a:gdLst/>
            <a:ahLst/>
            <a:cxnLst/>
            <a:rect r="r" b="b" t="t" l="l"/>
            <a:pathLst>
              <a:path h="4354280" w="1499518">
                <a:moveTo>
                  <a:pt x="0" y="0"/>
                </a:moveTo>
                <a:lnTo>
                  <a:pt x="1499518" y="0"/>
                </a:lnTo>
                <a:lnTo>
                  <a:pt x="1499518" y="4354280"/>
                </a:lnTo>
                <a:lnTo>
                  <a:pt x="0" y="4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7760" t="-46386" r="0" b="-4261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5789926" y="6799569"/>
            <a:ext cx="1315901" cy="5658962"/>
          </a:xfrm>
          <a:custGeom>
            <a:avLst/>
            <a:gdLst/>
            <a:ahLst/>
            <a:cxnLst/>
            <a:rect r="r" b="b" t="t" l="l"/>
            <a:pathLst>
              <a:path h="5658962" w="1315901">
                <a:moveTo>
                  <a:pt x="0" y="0"/>
                </a:moveTo>
                <a:lnTo>
                  <a:pt x="1315901" y="0"/>
                </a:lnTo>
                <a:lnTo>
                  <a:pt x="1315901" y="5658961"/>
                </a:lnTo>
                <a:lnTo>
                  <a:pt x="0" y="565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5821" t="0" r="0" b="-45425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042049" y="5940977"/>
            <a:ext cx="1490093" cy="149009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855085" y="640096"/>
            <a:ext cx="4860983" cy="4287792"/>
          </a:xfrm>
          <a:custGeom>
            <a:avLst/>
            <a:gdLst/>
            <a:ahLst/>
            <a:cxnLst/>
            <a:rect r="r" b="b" t="t" l="l"/>
            <a:pathLst>
              <a:path h="4287792" w="4860983">
                <a:moveTo>
                  <a:pt x="0" y="0"/>
                </a:moveTo>
                <a:lnTo>
                  <a:pt x="4860983" y="0"/>
                </a:lnTo>
                <a:lnTo>
                  <a:pt x="4860983" y="4287793"/>
                </a:lnTo>
                <a:lnTo>
                  <a:pt x="0" y="4287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47344" y="1270115"/>
            <a:ext cx="9379914" cy="10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46"/>
              </a:lnSpc>
              <a:spcBef>
                <a:spcPct val="0"/>
              </a:spcBef>
            </a:pPr>
            <a:r>
              <a:rPr lang="en-US" sz="6390">
                <a:solidFill>
                  <a:srgbClr val="FFFFFF"/>
                </a:solidFill>
                <a:latin typeface="Montserrat Classic Bold"/>
              </a:rPr>
              <a:t>Economic effect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47344" y="3873377"/>
            <a:ext cx="1182357" cy="105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52"/>
              </a:lnSpc>
              <a:spcBef>
                <a:spcPct val="0"/>
              </a:spcBef>
            </a:pPr>
            <a:r>
              <a:rPr lang="en-US" sz="6108" strike="noStrike" u="none">
                <a:solidFill>
                  <a:srgbClr val="FFFFFF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28751" y="5995491"/>
            <a:ext cx="11081195" cy="1624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6"/>
              </a:lnSpc>
            </a:pPr>
            <a:r>
              <a:rPr lang="en-US" sz="2246">
                <a:solidFill>
                  <a:srgbClr val="FFFFFF"/>
                </a:solidFill>
                <a:latin typeface="Montserrat"/>
              </a:rPr>
              <a:t>Cost Savings</a:t>
            </a:r>
          </a:p>
          <a:p>
            <a:pPr algn="l">
              <a:lnSpc>
                <a:spcPts val="3256"/>
              </a:lnSpc>
            </a:pPr>
            <a:r>
              <a:rPr lang="en-US" sz="2246">
                <a:solidFill>
                  <a:srgbClr val="FFFFFF"/>
                </a:solidFill>
                <a:latin typeface="Montserrat"/>
              </a:rPr>
              <a:t>-&gt; reduce manual labor costs associated with categorizing products, leading to cost savings for retailers.</a:t>
            </a:r>
          </a:p>
          <a:p>
            <a:pPr algn="l">
              <a:lnSpc>
                <a:spcPts val="325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147344" y="6068689"/>
            <a:ext cx="1182357" cy="105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52"/>
              </a:lnSpc>
              <a:spcBef>
                <a:spcPct val="0"/>
              </a:spcBef>
            </a:pPr>
            <a:r>
              <a:rPr lang="en-US" sz="6108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28751" y="3818351"/>
            <a:ext cx="9889645" cy="1214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6"/>
              </a:lnSpc>
            </a:pPr>
            <a:r>
              <a:rPr lang="en-US" sz="2246">
                <a:solidFill>
                  <a:srgbClr val="FFFFFF"/>
                </a:solidFill>
                <a:latin typeface="Montserrat"/>
              </a:rPr>
              <a:t>Improved Customer Experience</a:t>
            </a:r>
          </a:p>
          <a:p>
            <a:pPr algn="l">
              <a:lnSpc>
                <a:spcPts val="3256"/>
              </a:lnSpc>
            </a:pPr>
            <a:r>
              <a:rPr lang="en-US" sz="2246">
                <a:solidFill>
                  <a:srgbClr val="FFFFFF"/>
                </a:solidFill>
                <a:latin typeface="Montserrat"/>
              </a:rPr>
              <a:t>-&gt; retailers can provide more relevant product recommendations to customers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5336" y="1524644"/>
            <a:ext cx="3334910" cy="3339083"/>
          </a:xfrm>
          <a:custGeom>
            <a:avLst/>
            <a:gdLst/>
            <a:ahLst/>
            <a:cxnLst/>
            <a:rect r="r" b="b" t="t" l="l"/>
            <a:pathLst>
              <a:path h="3339083" w="3334910">
                <a:moveTo>
                  <a:pt x="0" y="0"/>
                </a:moveTo>
                <a:lnTo>
                  <a:pt x="3334909" y="0"/>
                </a:lnTo>
                <a:lnTo>
                  <a:pt x="3334909" y="3339084"/>
                </a:lnTo>
                <a:lnTo>
                  <a:pt x="0" y="3339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43670" y="2789516"/>
            <a:ext cx="6498612" cy="6665243"/>
          </a:xfrm>
          <a:custGeom>
            <a:avLst/>
            <a:gdLst/>
            <a:ahLst/>
            <a:cxnLst/>
            <a:rect r="r" b="b" t="t" l="l"/>
            <a:pathLst>
              <a:path h="6665243" w="6498612">
                <a:moveTo>
                  <a:pt x="0" y="0"/>
                </a:moveTo>
                <a:lnTo>
                  <a:pt x="6498612" y="0"/>
                </a:lnTo>
                <a:lnTo>
                  <a:pt x="6498612" y="6665244"/>
                </a:lnTo>
                <a:lnTo>
                  <a:pt x="0" y="6665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00633" y="3194186"/>
            <a:ext cx="9978254" cy="3866401"/>
            <a:chOff x="0" y="0"/>
            <a:chExt cx="2951125" cy="11435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51125" cy="1143510"/>
            </a:xfrm>
            <a:custGeom>
              <a:avLst/>
              <a:gdLst/>
              <a:ahLst/>
              <a:cxnLst/>
              <a:rect r="r" b="b" t="t" l="l"/>
              <a:pathLst>
                <a:path h="1143510" w="2951125">
                  <a:moveTo>
                    <a:pt x="45777" y="0"/>
                  </a:moveTo>
                  <a:lnTo>
                    <a:pt x="2905348" y="0"/>
                  </a:lnTo>
                  <a:cubicBezTo>
                    <a:pt x="2917489" y="0"/>
                    <a:pt x="2929133" y="4823"/>
                    <a:pt x="2937718" y="13408"/>
                  </a:cubicBezTo>
                  <a:cubicBezTo>
                    <a:pt x="2946302" y="21993"/>
                    <a:pt x="2951125" y="33636"/>
                    <a:pt x="2951125" y="45777"/>
                  </a:cubicBezTo>
                  <a:lnTo>
                    <a:pt x="2951125" y="1097733"/>
                  </a:lnTo>
                  <a:cubicBezTo>
                    <a:pt x="2951125" y="1109874"/>
                    <a:pt x="2946302" y="1121517"/>
                    <a:pt x="2937718" y="1130102"/>
                  </a:cubicBezTo>
                  <a:cubicBezTo>
                    <a:pt x="2929133" y="1138687"/>
                    <a:pt x="2917489" y="1143510"/>
                    <a:pt x="2905348" y="1143510"/>
                  </a:cubicBezTo>
                  <a:lnTo>
                    <a:pt x="45777" y="1143510"/>
                  </a:lnTo>
                  <a:cubicBezTo>
                    <a:pt x="33636" y="1143510"/>
                    <a:pt x="21993" y="1138687"/>
                    <a:pt x="13408" y="1130102"/>
                  </a:cubicBezTo>
                  <a:cubicBezTo>
                    <a:pt x="4823" y="1121517"/>
                    <a:pt x="0" y="1109874"/>
                    <a:pt x="0" y="1097733"/>
                  </a:cubicBezTo>
                  <a:lnTo>
                    <a:pt x="0" y="45777"/>
                  </a:lnTo>
                  <a:cubicBezTo>
                    <a:pt x="0" y="33636"/>
                    <a:pt x="4823" y="21993"/>
                    <a:pt x="13408" y="13408"/>
                  </a:cubicBezTo>
                  <a:cubicBezTo>
                    <a:pt x="21993" y="4823"/>
                    <a:pt x="33636" y="0"/>
                    <a:pt x="457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951125" cy="1238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6073640" y="7655418"/>
            <a:ext cx="832240" cy="4430924"/>
          </a:xfrm>
          <a:custGeom>
            <a:avLst/>
            <a:gdLst/>
            <a:ahLst/>
            <a:cxnLst/>
            <a:rect r="r" b="b" t="t" l="l"/>
            <a:pathLst>
              <a:path h="4430924" w="832240">
                <a:moveTo>
                  <a:pt x="0" y="0"/>
                </a:moveTo>
                <a:lnTo>
                  <a:pt x="832241" y="0"/>
                </a:lnTo>
                <a:lnTo>
                  <a:pt x="832241" y="4430924"/>
                </a:lnTo>
                <a:lnTo>
                  <a:pt x="0" y="4430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7972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0151" y="4749878"/>
            <a:ext cx="8679219" cy="16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21"/>
              </a:lnSpc>
              <a:spcBef>
                <a:spcPct val="0"/>
              </a:spcBef>
            </a:pPr>
            <a:r>
              <a:rPr lang="en-US" sz="9515">
                <a:solidFill>
                  <a:srgbClr val="FFFFFF"/>
                </a:solidFill>
                <a:latin typeface="Montserrat Classic Bold"/>
              </a:rPr>
              <a:t>T</a:t>
            </a:r>
            <a:r>
              <a:rPr lang="en-US" sz="9515" strike="noStrike" u="none">
                <a:solidFill>
                  <a:srgbClr val="FFFFFF"/>
                </a:solidFill>
                <a:latin typeface="Montserrat Classic Bold"/>
              </a:rPr>
              <a:t>hank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22544" y="3673798"/>
            <a:ext cx="2007061" cy="84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</a:pPr>
            <a:r>
              <a:rPr lang="en-US" sz="2422" spc="-48">
                <a:solidFill>
                  <a:srgbClr val="FFFFFF"/>
                </a:solidFill>
                <a:latin typeface="Montserrat Classic"/>
              </a:rPr>
              <a:t>Neural</a:t>
            </a:r>
          </a:p>
          <a:p>
            <a:pPr algn="l">
              <a:lnSpc>
                <a:spcPts val="3391"/>
              </a:lnSpc>
            </a:pPr>
            <a:r>
              <a:rPr lang="en-US" sz="2422" spc="-48">
                <a:solidFill>
                  <a:srgbClr val="FFFFFF"/>
                </a:solidFill>
                <a:latin typeface="Montserrat Classic"/>
              </a:rPr>
              <a:t>Mavericks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10042231" y="-1837696"/>
            <a:ext cx="832240" cy="4430924"/>
          </a:xfrm>
          <a:custGeom>
            <a:avLst/>
            <a:gdLst/>
            <a:ahLst/>
            <a:cxnLst/>
            <a:rect r="r" b="b" t="t" l="l"/>
            <a:pathLst>
              <a:path h="4430924" w="832240">
                <a:moveTo>
                  <a:pt x="0" y="0"/>
                </a:moveTo>
                <a:lnTo>
                  <a:pt x="832241" y="0"/>
                </a:lnTo>
                <a:lnTo>
                  <a:pt x="832241" y="4430924"/>
                </a:lnTo>
                <a:lnTo>
                  <a:pt x="0" y="4430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7972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67705" y="3721423"/>
            <a:ext cx="840830" cy="848252"/>
          </a:xfrm>
          <a:custGeom>
            <a:avLst/>
            <a:gdLst/>
            <a:ahLst/>
            <a:cxnLst/>
            <a:rect r="r" b="b" t="t" l="l"/>
            <a:pathLst>
              <a:path h="848252" w="840830">
                <a:moveTo>
                  <a:pt x="0" y="0"/>
                </a:moveTo>
                <a:lnTo>
                  <a:pt x="840830" y="0"/>
                </a:lnTo>
                <a:lnTo>
                  <a:pt x="840830" y="848253"/>
                </a:lnTo>
                <a:lnTo>
                  <a:pt x="0" y="848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77154" y="2317307"/>
            <a:ext cx="12174384" cy="6940993"/>
            <a:chOff x="0" y="0"/>
            <a:chExt cx="3206422" cy="18280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1828081"/>
            </a:xfrm>
            <a:custGeom>
              <a:avLst/>
              <a:gdLst/>
              <a:ahLst/>
              <a:cxnLst/>
              <a:rect r="r" b="b" t="t" l="l"/>
              <a:pathLst>
                <a:path h="1828081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1790561"/>
                  </a:lnTo>
                  <a:cubicBezTo>
                    <a:pt x="3206422" y="1800512"/>
                    <a:pt x="3202469" y="1810055"/>
                    <a:pt x="3195433" y="1817092"/>
                  </a:cubicBezTo>
                  <a:cubicBezTo>
                    <a:pt x="3188397" y="1824128"/>
                    <a:pt x="3178854" y="1828081"/>
                    <a:pt x="3168903" y="1828081"/>
                  </a:cubicBezTo>
                  <a:lnTo>
                    <a:pt x="37519" y="1828081"/>
                  </a:lnTo>
                  <a:cubicBezTo>
                    <a:pt x="27568" y="1828081"/>
                    <a:pt x="18025" y="1824128"/>
                    <a:pt x="10989" y="1817092"/>
                  </a:cubicBezTo>
                  <a:cubicBezTo>
                    <a:pt x="3953" y="1810055"/>
                    <a:pt x="0" y="1800512"/>
                    <a:pt x="0" y="1790561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192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09617" y="2065664"/>
            <a:ext cx="5768637" cy="8221336"/>
          </a:xfrm>
          <a:custGeom>
            <a:avLst/>
            <a:gdLst/>
            <a:ahLst/>
            <a:cxnLst/>
            <a:rect r="r" b="b" t="t" l="l"/>
            <a:pathLst>
              <a:path h="8221336" w="5768637">
                <a:moveTo>
                  <a:pt x="0" y="0"/>
                </a:moveTo>
                <a:lnTo>
                  <a:pt x="5768637" y="0"/>
                </a:lnTo>
                <a:lnTo>
                  <a:pt x="5768637" y="8221336"/>
                </a:lnTo>
                <a:lnTo>
                  <a:pt x="0" y="822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9322" y="1133372"/>
            <a:ext cx="2831283" cy="2837193"/>
          </a:xfrm>
          <a:custGeom>
            <a:avLst/>
            <a:gdLst/>
            <a:ahLst/>
            <a:cxnLst/>
            <a:rect r="r" b="b" t="t" l="l"/>
            <a:pathLst>
              <a:path h="2837193" w="2831283">
                <a:moveTo>
                  <a:pt x="0" y="0"/>
                </a:moveTo>
                <a:lnTo>
                  <a:pt x="2831283" y="0"/>
                </a:lnTo>
                <a:lnTo>
                  <a:pt x="2831283" y="2837194"/>
                </a:lnTo>
                <a:lnTo>
                  <a:pt x="0" y="2837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1752010" y="6895510"/>
            <a:ext cx="4615306" cy="1111285"/>
          </a:xfrm>
          <a:custGeom>
            <a:avLst/>
            <a:gdLst/>
            <a:ahLst/>
            <a:cxnLst/>
            <a:rect r="r" b="b" t="t" l="l"/>
            <a:pathLst>
              <a:path h="1111285" w="4615306">
                <a:moveTo>
                  <a:pt x="0" y="0"/>
                </a:moveTo>
                <a:lnTo>
                  <a:pt x="4615305" y="0"/>
                </a:lnTo>
                <a:lnTo>
                  <a:pt x="4615305" y="1111285"/>
                </a:lnTo>
                <a:lnTo>
                  <a:pt x="0" y="1111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630" b="-39694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08578" y="4670564"/>
            <a:ext cx="6303745" cy="288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1901" indent="-400951" lvl="1">
              <a:lnSpc>
                <a:spcPts val="5794"/>
              </a:lnSpc>
              <a:buFont typeface="Arial"/>
              <a:buChar char="•"/>
            </a:pPr>
            <a:r>
              <a:rPr lang="en-US" sz="3714">
                <a:solidFill>
                  <a:srgbClr val="FFFFFF"/>
                </a:solidFill>
                <a:latin typeface="Montserrat"/>
              </a:rPr>
              <a:t>Description of the task</a:t>
            </a:r>
          </a:p>
          <a:p>
            <a:pPr algn="l" marL="801901" indent="-400951" lvl="1">
              <a:lnSpc>
                <a:spcPts val="5794"/>
              </a:lnSpc>
              <a:buFont typeface="Arial"/>
              <a:buChar char="•"/>
            </a:pPr>
            <a:r>
              <a:rPr lang="en-US" sz="3714">
                <a:solidFill>
                  <a:srgbClr val="FFFFFF"/>
                </a:solidFill>
                <a:latin typeface="Montserrat"/>
              </a:rPr>
              <a:t>Data analysis</a:t>
            </a:r>
          </a:p>
          <a:p>
            <a:pPr algn="l" marL="801901" indent="-400951" lvl="1">
              <a:lnSpc>
                <a:spcPts val="5794"/>
              </a:lnSpc>
              <a:buFont typeface="Arial"/>
              <a:buChar char="•"/>
            </a:pPr>
            <a:r>
              <a:rPr lang="en-US" sz="3714">
                <a:solidFill>
                  <a:srgbClr val="FFFFFF"/>
                </a:solidFill>
                <a:latin typeface="Montserrat"/>
              </a:rPr>
              <a:t>Our Solution</a:t>
            </a:r>
          </a:p>
          <a:p>
            <a:pPr algn="l" marL="801901" indent="-400951" lvl="1">
              <a:lnSpc>
                <a:spcPts val="5794"/>
              </a:lnSpc>
              <a:buFont typeface="Arial"/>
              <a:buChar char="•"/>
            </a:pPr>
            <a:r>
              <a:rPr lang="en-US" sz="3714">
                <a:solidFill>
                  <a:srgbClr val="FFFFFF"/>
                </a:solidFill>
                <a:latin typeface="Montserrat"/>
              </a:rPr>
              <a:t>Economic effect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41866" y="4670564"/>
            <a:ext cx="738209" cy="288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794"/>
              </a:lnSpc>
            </a:pPr>
            <a:r>
              <a:rPr lang="en-US" sz="3714" strike="noStrike" u="none">
                <a:solidFill>
                  <a:srgbClr val="FFFFFF"/>
                </a:solidFill>
                <a:latin typeface="Montserrat Bold"/>
              </a:rPr>
              <a:t>01</a:t>
            </a:r>
          </a:p>
          <a:p>
            <a:pPr algn="r" marL="0" indent="0" lvl="0">
              <a:lnSpc>
                <a:spcPts val="5794"/>
              </a:lnSpc>
            </a:pPr>
            <a:r>
              <a:rPr lang="en-US" sz="3714" strike="noStrike" u="none">
                <a:solidFill>
                  <a:srgbClr val="FFFFFF"/>
                </a:solidFill>
                <a:latin typeface="Montserrat Bold"/>
              </a:rPr>
              <a:t>02</a:t>
            </a:r>
          </a:p>
          <a:p>
            <a:pPr algn="r" marL="0" indent="0" lvl="0">
              <a:lnSpc>
                <a:spcPts val="5794"/>
              </a:lnSpc>
            </a:pPr>
            <a:r>
              <a:rPr lang="en-US" sz="3714" strike="noStrike" u="none">
                <a:solidFill>
                  <a:srgbClr val="FFFFFF"/>
                </a:solidFill>
                <a:latin typeface="Montserrat Bold"/>
              </a:rPr>
              <a:t>03</a:t>
            </a:r>
          </a:p>
          <a:p>
            <a:pPr algn="r" marL="0" indent="0" lvl="0">
              <a:lnSpc>
                <a:spcPts val="5794"/>
              </a:lnSpc>
            </a:pPr>
            <a:r>
              <a:rPr lang="en-US" sz="3714" strike="noStrike" u="none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59540" y="3066488"/>
            <a:ext cx="11100914" cy="1269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76"/>
              </a:lnSpc>
            </a:pPr>
            <a:r>
              <a:rPr lang="en-US" sz="7411">
                <a:solidFill>
                  <a:srgbClr val="FFFFFF"/>
                </a:solidFill>
                <a:latin typeface="Montserrat Classic Bold"/>
              </a:rPr>
              <a:t>T</a:t>
            </a:r>
            <a:r>
              <a:rPr lang="en-US" sz="7411" strike="noStrike" u="none">
                <a:solidFill>
                  <a:srgbClr val="FFFFFF"/>
                </a:solidFill>
                <a:latin typeface="Montserrat Classic Bold"/>
              </a:rPr>
              <a:t>able of 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3851112" cy="8229600"/>
            <a:chOff x="0" y="0"/>
            <a:chExt cx="364803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48030" cy="2167467"/>
            </a:xfrm>
            <a:custGeom>
              <a:avLst/>
              <a:gdLst/>
              <a:ahLst/>
              <a:cxnLst/>
              <a:rect r="r" b="b" t="t" l="l"/>
              <a:pathLst>
                <a:path h="2167467" w="3648030">
                  <a:moveTo>
                    <a:pt x="32977" y="0"/>
                  </a:moveTo>
                  <a:lnTo>
                    <a:pt x="3615052" y="0"/>
                  </a:lnTo>
                  <a:cubicBezTo>
                    <a:pt x="3633265" y="0"/>
                    <a:pt x="3648030" y="14764"/>
                    <a:pt x="3648030" y="32977"/>
                  </a:cubicBezTo>
                  <a:lnTo>
                    <a:pt x="3648030" y="2134489"/>
                  </a:lnTo>
                  <a:cubicBezTo>
                    <a:pt x="3648030" y="2143235"/>
                    <a:pt x="3644555" y="2151624"/>
                    <a:pt x="3638371" y="2157808"/>
                  </a:cubicBezTo>
                  <a:cubicBezTo>
                    <a:pt x="3632186" y="2163992"/>
                    <a:pt x="3623799" y="2167467"/>
                    <a:pt x="3615052" y="2167467"/>
                  </a:cubicBezTo>
                  <a:lnTo>
                    <a:pt x="32977" y="2167467"/>
                  </a:lnTo>
                  <a:cubicBezTo>
                    <a:pt x="24231" y="2167467"/>
                    <a:pt x="15843" y="2163992"/>
                    <a:pt x="9659" y="2157808"/>
                  </a:cubicBezTo>
                  <a:cubicBezTo>
                    <a:pt x="3474" y="2151624"/>
                    <a:pt x="0" y="2143235"/>
                    <a:pt x="0" y="2134489"/>
                  </a:cubicBezTo>
                  <a:lnTo>
                    <a:pt x="0" y="32977"/>
                  </a:lnTo>
                  <a:cubicBezTo>
                    <a:pt x="0" y="24231"/>
                    <a:pt x="3474" y="15843"/>
                    <a:pt x="9659" y="9659"/>
                  </a:cubicBezTo>
                  <a:cubicBezTo>
                    <a:pt x="15843" y="3474"/>
                    <a:pt x="24231" y="0"/>
                    <a:pt x="329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50000">
                  <a:srgbClr val="4FB6E8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648030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62365" y="1315312"/>
            <a:ext cx="11120684" cy="123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6"/>
              </a:lnSpc>
              <a:spcBef>
                <a:spcPct val="0"/>
              </a:spcBef>
            </a:pPr>
            <a:r>
              <a:rPr lang="en-US" sz="7211">
                <a:solidFill>
                  <a:srgbClr val="FFFFFF"/>
                </a:solidFill>
                <a:latin typeface="Montserrat Classic Bold"/>
              </a:rPr>
              <a:t>Description of the Task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2365" y="2718455"/>
            <a:ext cx="8098355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72"/>
              </a:lnSpc>
              <a:spcBef>
                <a:spcPct val="0"/>
              </a:spcBef>
            </a:pPr>
            <a:r>
              <a:rPr lang="en-US" sz="2946">
                <a:solidFill>
                  <a:srgbClr val="FFFFFF"/>
                </a:solidFill>
                <a:latin typeface="Montserrat Bold"/>
              </a:rPr>
              <a:t>What problem are we solving?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2365" y="3396423"/>
            <a:ext cx="10150312" cy="803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224">
                <a:solidFill>
                  <a:srgbClr val="FFFFFF"/>
                </a:solidFill>
                <a:latin typeface="Montserrat"/>
              </a:rPr>
              <a:t>develop machine learning model that can accurately predict the category of the products based on their titles, descriptions, and images.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6941188"/>
            <a:ext cx="1982754" cy="2647138"/>
          </a:xfrm>
          <a:custGeom>
            <a:avLst/>
            <a:gdLst/>
            <a:ahLst/>
            <a:cxnLst/>
            <a:rect r="r" b="b" t="t" l="l"/>
            <a:pathLst>
              <a:path h="2647138" w="1982754">
                <a:moveTo>
                  <a:pt x="0" y="0"/>
                </a:moveTo>
                <a:lnTo>
                  <a:pt x="1982754" y="0"/>
                </a:lnTo>
                <a:lnTo>
                  <a:pt x="1982754" y="2647138"/>
                </a:lnTo>
                <a:lnTo>
                  <a:pt x="0" y="2647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829" t="0" r="0" b="-17678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56195" y="3234498"/>
            <a:ext cx="4778745" cy="5917951"/>
          </a:xfrm>
          <a:custGeom>
            <a:avLst/>
            <a:gdLst/>
            <a:ahLst/>
            <a:cxnLst/>
            <a:rect r="r" b="b" t="t" l="l"/>
            <a:pathLst>
              <a:path h="5917951" w="4778745">
                <a:moveTo>
                  <a:pt x="0" y="0"/>
                </a:moveTo>
                <a:lnTo>
                  <a:pt x="4778745" y="0"/>
                </a:lnTo>
                <a:lnTo>
                  <a:pt x="4778745" y="5917951"/>
                </a:lnTo>
                <a:lnTo>
                  <a:pt x="0" y="5917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62365" y="4544550"/>
            <a:ext cx="9527105" cy="103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72"/>
              </a:lnSpc>
              <a:spcBef>
                <a:spcPct val="0"/>
              </a:spcBef>
            </a:pPr>
            <a:r>
              <a:rPr lang="en-US" sz="2946">
                <a:solidFill>
                  <a:srgbClr val="FFFFFF"/>
                </a:solidFill>
                <a:latin typeface="Montserrat Bold"/>
              </a:rPr>
              <a:t>What should we pay attention to first when making a decision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2365" y="5679718"/>
            <a:ext cx="9048133" cy="162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224">
                <a:solidFill>
                  <a:srgbClr val="FFFFFF"/>
                </a:solidFill>
                <a:latin typeface="Montserrat"/>
              </a:rPr>
              <a:t>Analyzing the training data</a:t>
            </a:r>
          </a:p>
          <a:p>
            <a:pPr algn="l" marL="480239" indent="-240119" lvl="1">
              <a:lnSpc>
                <a:spcPts val="3225"/>
              </a:lnSpc>
              <a:buFont typeface="Arial"/>
              <a:buChar char="•"/>
            </a:pPr>
            <a:r>
              <a:rPr lang="en-US" sz="2224">
                <a:solidFill>
                  <a:srgbClr val="FFFFFF"/>
                </a:solidFill>
                <a:latin typeface="Montserrat"/>
              </a:rPr>
              <a:t>determining whether the dataset is balanced (equal distribution)</a:t>
            </a:r>
          </a:p>
          <a:p>
            <a:pPr algn="l" marL="480239" indent="-240119" lvl="1">
              <a:lnSpc>
                <a:spcPts val="3225"/>
              </a:lnSpc>
              <a:buFont typeface="Arial"/>
              <a:buChar char="•"/>
            </a:pPr>
            <a:r>
              <a:rPr lang="en-US" sz="2224">
                <a:solidFill>
                  <a:srgbClr val="FFFFFF"/>
                </a:solidFill>
                <a:latin typeface="Montserrat"/>
              </a:rPr>
              <a:t>identifying outliers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62365" y="7672439"/>
            <a:ext cx="8098355" cy="5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72"/>
              </a:lnSpc>
              <a:spcBef>
                <a:spcPct val="0"/>
              </a:spcBef>
            </a:pPr>
            <a:r>
              <a:rPr lang="en-US" sz="2946">
                <a:solidFill>
                  <a:srgbClr val="FFFFFF"/>
                </a:solidFill>
                <a:latin typeface="Montserrat Bold"/>
              </a:rPr>
              <a:t>What naunces are there in the problem?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62365" y="8207607"/>
            <a:ext cx="9803330" cy="39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224">
                <a:solidFill>
                  <a:srgbClr val="FFFFFF"/>
                </a:solidFill>
                <a:latin typeface="Montserrat"/>
              </a:rPr>
              <a:t>missing of some images in the 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9148" y="292042"/>
            <a:ext cx="17622582" cy="9622643"/>
            <a:chOff x="0" y="0"/>
            <a:chExt cx="5211979" cy="2845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11979" cy="2845951"/>
            </a:xfrm>
            <a:custGeom>
              <a:avLst/>
              <a:gdLst/>
              <a:ahLst/>
              <a:cxnLst/>
              <a:rect r="r" b="b" t="t" l="l"/>
              <a:pathLst>
                <a:path h="2845951" w="5211979">
                  <a:moveTo>
                    <a:pt x="25920" y="0"/>
                  </a:moveTo>
                  <a:lnTo>
                    <a:pt x="5186059" y="0"/>
                  </a:lnTo>
                  <a:cubicBezTo>
                    <a:pt x="5200374" y="0"/>
                    <a:pt x="5211979" y="11605"/>
                    <a:pt x="5211979" y="25920"/>
                  </a:cubicBezTo>
                  <a:lnTo>
                    <a:pt x="5211979" y="2820032"/>
                  </a:lnTo>
                  <a:cubicBezTo>
                    <a:pt x="5211979" y="2834347"/>
                    <a:pt x="5200374" y="2845951"/>
                    <a:pt x="5186059" y="2845951"/>
                  </a:cubicBezTo>
                  <a:lnTo>
                    <a:pt x="25920" y="2845951"/>
                  </a:lnTo>
                  <a:cubicBezTo>
                    <a:pt x="11605" y="2845951"/>
                    <a:pt x="0" y="2834347"/>
                    <a:pt x="0" y="2820032"/>
                  </a:cubicBezTo>
                  <a:lnTo>
                    <a:pt x="0" y="25920"/>
                  </a:lnTo>
                  <a:cubicBezTo>
                    <a:pt x="0" y="11605"/>
                    <a:pt x="11605" y="0"/>
                    <a:pt x="25920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5211979" cy="2941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07706" y="543115"/>
            <a:ext cx="4635925" cy="3859407"/>
          </a:xfrm>
          <a:custGeom>
            <a:avLst/>
            <a:gdLst/>
            <a:ahLst/>
            <a:cxnLst/>
            <a:rect r="r" b="b" t="t" l="l"/>
            <a:pathLst>
              <a:path h="3859407" w="4635925">
                <a:moveTo>
                  <a:pt x="0" y="0"/>
                </a:moveTo>
                <a:lnTo>
                  <a:pt x="4635924" y="0"/>
                </a:lnTo>
                <a:lnTo>
                  <a:pt x="4635924" y="3859408"/>
                </a:lnTo>
                <a:lnTo>
                  <a:pt x="0" y="3859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4"/>
            <a:stretch>
              <a:fillRect l="-321036" t="0" r="0" b="-1440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7422" y="2132518"/>
            <a:ext cx="11388242" cy="5941691"/>
          </a:xfrm>
          <a:custGeom>
            <a:avLst/>
            <a:gdLst/>
            <a:ahLst/>
            <a:cxnLst/>
            <a:rect r="r" b="b" t="t" l="l"/>
            <a:pathLst>
              <a:path h="5941691" w="11388242">
                <a:moveTo>
                  <a:pt x="0" y="0"/>
                </a:moveTo>
                <a:lnTo>
                  <a:pt x="11388241" y="0"/>
                </a:lnTo>
                <a:lnTo>
                  <a:pt x="11388241" y="5941692"/>
                </a:lnTo>
                <a:lnTo>
                  <a:pt x="0" y="5941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7422" y="419290"/>
            <a:ext cx="6130437" cy="109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45"/>
              </a:lnSpc>
              <a:spcBef>
                <a:spcPct val="0"/>
              </a:spcBef>
            </a:pPr>
            <a:r>
              <a:rPr lang="en-US" sz="6389">
                <a:solidFill>
                  <a:srgbClr val="000000"/>
                </a:solidFill>
                <a:latin typeface="Montserrat Classic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11731" y="7988485"/>
            <a:ext cx="77722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Montserrat Classic Bold"/>
              </a:rPr>
              <a:t>Class distributions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3500" y="3056847"/>
            <a:ext cx="14761000" cy="5668167"/>
            <a:chOff x="0" y="0"/>
            <a:chExt cx="4365650" cy="16763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5650" cy="1676393"/>
            </a:xfrm>
            <a:custGeom>
              <a:avLst/>
              <a:gdLst/>
              <a:ahLst/>
              <a:cxnLst/>
              <a:rect r="r" b="b" t="t" l="l"/>
              <a:pathLst>
                <a:path h="1676393" w="4365650">
                  <a:moveTo>
                    <a:pt x="30945" y="0"/>
                  </a:moveTo>
                  <a:lnTo>
                    <a:pt x="4334705" y="0"/>
                  </a:lnTo>
                  <a:cubicBezTo>
                    <a:pt x="4342912" y="0"/>
                    <a:pt x="4350783" y="3260"/>
                    <a:pt x="4356586" y="9063"/>
                  </a:cubicBezTo>
                  <a:cubicBezTo>
                    <a:pt x="4362390" y="14867"/>
                    <a:pt x="4365650" y="22738"/>
                    <a:pt x="4365650" y="30945"/>
                  </a:cubicBezTo>
                  <a:lnTo>
                    <a:pt x="4365650" y="1645448"/>
                  </a:lnTo>
                  <a:cubicBezTo>
                    <a:pt x="4365650" y="1653655"/>
                    <a:pt x="4362390" y="1661526"/>
                    <a:pt x="4356586" y="1667329"/>
                  </a:cubicBezTo>
                  <a:cubicBezTo>
                    <a:pt x="4350783" y="1673132"/>
                    <a:pt x="4342912" y="1676393"/>
                    <a:pt x="4334705" y="1676393"/>
                  </a:cubicBezTo>
                  <a:lnTo>
                    <a:pt x="30945" y="1676393"/>
                  </a:lnTo>
                  <a:cubicBezTo>
                    <a:pt x="22738" y="1676393"/>
                    <a:pt x="14867" y="1673132"/>
                    <a:pt x="9063" y="1667329"/>
                  </a:cubicBezTo>
                  <a:cubicBezTo>
                    <a:pt x="3260" y="1661526"/>
                    <a:pt x="0" y="1653655"/>
                    <a:pt x="0" y="1645448"/>
                  </a:cubicBezTo>
                  <a:lnTo>
                    <a:pt x="0" y="30945"/>
                  </a:lnTo>
                  <a:cubicBezTo>
                    <a:pt x="0" y="22738"/>
                    <a:pt x="3260" y="14867"/>
                    <a:pt x="9063" y="9063"/>
                  </a:cubicBezTo>
                  <a:cubicBezTo>
                    <a:pt x="14867" y="3260"/>
                    <a:pt x="22738" y="0"/>
                    <a:pt x="309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365650" cy="1771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62495" y="2191672"/>
            <a:ext cx="7964815" cy="1406906"/>
            <a:chOff x="0" y="0"/>
            <a:chExt cx="2355639" cy="4161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5639" cy="416101"/>
            </a:xfrm>
            <a:custGeom>
              <a:avLst/>
              <a:gdLst/>
              <a:ahLst/>
              <a:cxnLst/>
              <a:rect r="r" b="b" t="t" l="l"/>
              <a:pathLst>
                <a:path h="416101" w="2355639">
                  <a:moveTo>
                    <a:pt x="57349" y="0"/>
                  </a:moveTo>
                  <a:lnTo>
                    <a:pt x="2298291" y="0"/>
                  </a:lnTo>
                  <a:cubicBezTo>
                    <a:pt x="2313500" y="0"/>
                    <a:pt x="2328087" y="6042"/>
                    <a:pt x="2338842" y="16797"/>
                  </a:cubicBezTo>
                  <a:cubicBezTo>
                    <a:pt x="2349597" y="27552"/>
                    <a:pt x="2355639" y="42139"/>
                    <a:pt x="2355639" y="57349"/>
                  </a:cubicBezTo>
                  <a:lnTo>
                    <a:pt x="2355639" y="358752"/>
                  </a:lnTo>
                  <a:cubicBezTo>
                    <a:pt x="2355639" y="390425"/>
                    <a:pt x="2329963" y="416101"/>
                    <a:pt x="2298291" y="416101"/>
                  </a:cubicBezTo>
                  <a:lnTo>
                    <a:pt x="57349" y="416101"/>
                  </a:lnTo>
                  <a:cubicBezTo>
                    <a:pt x="42139" y="416101"/>
                    <a:pt x="27552" y="410058"/>
                    <a:pt x="16797" y="399303"/>
                  </a:cubicBezTo>
                  <a:cubicBezTo>
                    <a:pt x="6042" y="388548"/>
                    <a:pt x="0" y="373962"/>
                    <a:pt x="0" y="358752"/>
                  </a:cubicBezTo>
                  <a:lnTo>
                    <a:pt x="0" y="57349"/>
                  </a:lnTo>
                  <a:cubicBezTo>
                    <a:pt x="0" y="42139"/>
                    <a:pt x="6042" y="27552"/>
                    <a:pt x="16797" y="16797"/>
                  </a:cubicBezTo>
                  <a:cubicBezTo>
                    <a:pt x="27552" y="6042"/>
                    <a:pt x="42139" y="0"/>
                    <a:pt x="573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355639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9144000" y="4246111"/>
            <a:ext cx="0" cy="4064703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202132" y="4246111"/>
            <a:ext cx="3331524" cy="859339"/>
            <a:chOff x="0" y="0"/>
            <a:chExt cx="877438" cy="2263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7438" cy="226328"/>
            </a:xfrm>
            <a:custGeom>
              <a:avLst/>
              <a:gdLst/>
              <a:ahLst/>
              <a:cxnLst/>
              <a:rect r="r" b="b" t="t" l="l"/>
              <a:pathLst>
                <a:path h="226328" w="877438">
                  <a:moveTo>
                    <a:pt x="113164" y="0"/>
                  </a:moveTo>
                  <a:lnTo>
                    <a:pt x="764274" y="0"/>
                  </a:lnTo>
                  <a:cubicBezTo>
                    <a:pt x="794287" y="0"/>
                    <a:pt x="823071" y="11923"/>
                    <a:pt x="844293" y="33145"/>
                  </a:cubicBezTo>
                  <a:cubicBezTo>
                    <a:pt x="865516" y="54367"/>
                    <a:pt x="877438" y="83151"/>
                    <a:pt x="877438" y="113164"/>
                  </a:cubicBezTo>
                  <a:lnTo>
                    <a:pt x="877438" y="113164"/>
                  </a:lnTo>
                  <a:cubicBezTo>
                    <a:pt x="877438" y="143177"/>
                    <a:pt x="865516" y="171961"/>
                    <a:pt x="844293" y="193183"/>
                  </a:cubicBezTo>
                  <a:cubicBezTo>
                    <a:pt x="823071" y="214405"/>
                    <a:pt x="794287" y="226328"/>
                    <a:pt x="764274" y="226328"/>
                  </a:cubicBezTo>
                  <a:lnTo>
                    <a:pt x="113164" y="226328"/>
                  </a:lnTo>
                  <a:cubicBezTo>
                    <a:pt x="83151" y="226328"/>
                    <a:pt x="54367" y="214405"/>
                    <a:pt x="33145" y="193183"/>
                  </a:cubicBezTo>
                  <a:cubicBezTo>
                    <a:pt x="11923" y="171961"/>
                    <a:pt x="0" y="143177"/>
                    <a:pt x="0" y="113164"/>
                  </a:cubicBezTo>
                  <a:lnTo>
                    <a:pt x="0" y="113164"/>
                  </a:lnTo>
                  <a:cubicBezTo>
                    <a:pt x="0" y="83151"/>
                    <a:pt x="11923" y="54367"/>
                    <a:pt x="33145" y="33145"/>
                  </a:cubicBezTo>
                  <a:cubicBezTo>
                    <a:pt x="54367" y="11923"/>
                    <a:pt x="83151" y="0"/>
                    <a:pt x="1131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7438" cy="283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  <a:r>
                <a:rPr lang="en-US" sz="2688" spc="99">
                  <a:solidFill>
                    <a:srgbClr val="FFFFFF"/>
                  </a:solidFill>
                  <a:latin typeface="Montserrat Bold"/>
                </a:rPr>
                <a:t>Train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61548" y="4246111"/>
            <a:ext cx="3331524" cy="859339"/>
            <a:chOff x="0" y="0"/>
            <a:chExt cx="877438" cy="2263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7438" cy="226328"/>
            </a:xfrm>
            <a:custGeom>
              <a:avLst/>
              <a:gdLst/>
              <a:ahLst/>
              <a:cxnLst/>
              <a:rect r="r" b="b" t="t" l="l"/>
              <a:pathLst>
                <a:path h="226328" w="877438">
                  <a:moveTo>
                    <a:pt x="113164" y="0"/>
                  </a:moveTo>
                  <a:lnTo>
                    <a:pt x="764274" y="0"/>
                  </a:lnTo>
                  <a:cubicBezTo>
                    <a:pt x="794287" y="0"/>
                    <a:pt x="823071" y="11923"/>
                    <a:pt x="844293" y="33145"/>
                  </a:cubicBezTo>
                  <a:cubicBezTo>
                    <a:pt x="865516" y="54367"/>
                    <a:pt x="877438" y="83151"/>
                    <a:pt x="877438" y="113164"/>
                  </a:cubicBezTo>
                  <a:lnTo>
                    <a:pt x="877438" y="113164"/>
                  </a:lnTo>
                  <a:cubicBezTo>
                    <a:pt x="877438" y="143177"/>
                    <a:pt x="865516" y="171961"/>
                    <a:pt x="844293" y="193183"/>
                  </a:cubicBezTo>
                  <a:cubicBezTo>
                    <a:pt x="823071" y="214405"/>
                    <a:pt x="794287" y="226328"/>
                    <a:pt x="764274" y="226328"/>
                  </a:cubicBezTo>
                  <a:lnTo>
                    <a:pt x="113164" y="226328"/>
                  </a:lnTo>
                  <a:cubicBezTo>
                    <a:pt x="83151" y="226328"/>
                    <a:pt x="54367" y="214405"/>
                    <a:pt x="33145" y="193183"/>
                  </a:cubicBezTo>
                  <a:cubicBezTo>
                    <a:pt x="11923" y="171961"/>
                    <a:pt x="0" y="143177"/>
                    <a:pt x="0" y="113164"/>
                  </a:cubicBezTo>
                  <a:lnTo>
                    <a:pt x="0" y="113164"/>
                  </a:lnTo>
                  <a:cubicBezTo>
                    <a:pt x="0" y="83151"/>
                    <a:pt x="11923" y="54367"/>
                    <a:pt x="33145" y="33145"/>
                  </a:cubicBezTo>
                  <a:cubicBezTo>
                    <a:pt x="54367" y="11923"/>
                    <a:pt x="83151" y="0"/>
                    <a:pt x="1131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77438" cy="283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  <a:r>
                <a:rPr lang="en-US" sz="2688" spc="99">
                  <a:solidFill>
                    <a:srgbClr val="FFFFFF"/>
                  </a:solidFill>
                  <a:latin typeface="Montserrat Bold"/>
                </a:rPr>
                <a:t>Test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45037" y="427878"/>
            <a:ext cx="2659665" cy="3532483"/>
          </a:xfrm>
          <a:custGeom>
            <a:avLst/>
            <a:gdLst/>
            <a:ahLst/>
            <a:cxnLst/>
            <a:rect r="r" b="b" t="t" l="l"/>
            <a:pathLst>
              <a:path h="3532483" w="2659665">
                <a:moveTo>
                  <a:pt x="0" y="0"/>
                </a:moveTo>
                <a:lnTo>
                  <a:pt x="2659665" y="0"/>
                </a:lnTo>
                <a:lnTo>
                  <a:pt x="2659665" y="3532483"/>
                </a:lnTo>
                <a:lnTo>
                  <a:pt x="0" y="3532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61130" y="548549"/>
            <a:ext cx="3991392" cy="3286246"/>
          </a:xfrm>
          <a:custGeom>
            <a:avLst/>
            <a:gdLst/>
            <a:ahLst/>
            <a:cxnLst/>
            <a:rect r="r" b="b" t="t" l="l"/>
            <a:pathLst>
              <a:path h="3286246" w="3991392">
                <a:moveTo>
                  <a:pt x="0" y="0"/>
                </a:moveTo>
                <a:lnTo>
                  <a:pt x="3991392" y="0"/>
                </a:lnTo>
                <a:lnTo>
                  <a:pt x="3991392" y="3286246"/>
                </a:lnTo>
                <a:lnTo>
                  <a:pt x="0" y="3286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48965" y="7022796"/>
            <a:ext cx="2156428" cy="2879007"/>
          </a:xfrm>
          <a:custGeom>
            <a:avLst/>
            <a:gdLst/>
            <a:ahLst/>
            <a:cxnLst/>
            <a:rect r="r" b="b" t="t" l="l"/>
            <a:pathLst>
              <a:path h="2879007" w="2156428">
                <a:moveTo>
                  <a:pt x="0" y="0"/>
                </a:moveTo>
                <a:lnTo>
                  <a:pt x="2156428" y="0"/>
                </a:lnTo>
                <a:lnTo>
                  <a:pt x="2156428" y="2879006"/>
                </a:lnTo>
                <a:lnTo>
                  <a:pt x="0" y="2879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829" t="0" r="0" b="-17678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443490" y="2333174"/>
            <a:ext cx="7274957" cy="9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63"/>
              </a:lnSpc>
              <a:spcBef>
                <a:spcPct val="0"/>
              </a:spcBef>
            </a:pPr>
            <a:r>
              <a:rPr lang="en-US" sz="5688">
                <a:solidFill>
                  <a:srgbClr val="FFFFFF"/>
                </a:solidFill>
                <a:latin typeface="Montserrat Classic Bold"/>
              </a:rPr>
              <a:t>Images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06350" y="5324041"/>
            <a:ext cx="4123087" cy="46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96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Montserrat Bold"/>
              </a:rPr>
              <a:t>2871 missing images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52017" y="6540269"/>
            <a:ext cx="502095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2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ntserrat Bold"/>
              </a:rPr>
              <a:t>~9% of the train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62302" y="5524270"/>
            <a:ext cx="4123087" cy="46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96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Montserrat Bold"/>
              </a:rPr>
              <a:t>1265 missing images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07969" y="6740497"/>
            <a:ext cx="524885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2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ntserrat Bold"/>
              </a:rPr>
              <a:t>~9.3% of the test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4702" y="2543827"/>
            <a:ext cx="11221752" cy="7357975"/>
          </a:xfrm>
          <a:custGeom>
            <a:avLst/>
            <a:gdLst/>
            <a:ahLst/>
            <a:cxnLst/>
            <a:rect r="r" b="b" t="t" l="l"/>
            <a:pathLst>
              <a:path h="7357975" w="11221752">
                <a:moveTo>
                  <a:pt x="0" y="0"/>
                </a:moveTo>
                <a:lnTo>
                  <a:pt x="11221752" y="0"/>
                </a:lnTo>
                <a:lnTo>
                  <a:pt x="11221752" y="7357975"/>
                </a:lnTo>
                <a:lnTo>
                  <a:pt x="0" y="735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5037" y="427878"/>
            <a:ext cx="2659665" cy="3532483"/>
          </a:xfrm>
          <a:custGeom>
            <a:avLst/>
            <a:gdLst/>
            <a:ahLst/>
            <a:cxnLst/>
            <a:rect r="r" b="b" t="t" l="l"/>
            <a:pathLst>
              <a:path h="3532483" w="2659665">
                <a:moveTo>
                  <a:pt x="0" y="0"/>
                </a:moveTo>
                <a:lnTo>
                  <a:pt x="2659665" y="0"/>
                </a:lnTo>
                <a:lnTo>
                  <a:pt x="2659665" y="3532483"/>
                </a:lnTo>
                <a:lnTo>
                  <a:pt x="0" y="3532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61130" y="548549"/>
            <a:ext cx="3991392" cy="3286246"/>
          </a:xfrm>
          <a:custGeom>
            <a:avLst/>
            <a:gdLst/>
            <a:ahLst/>
            <a:cxnLst/>
            <a:rect r="r" b="b" t="t" l="l"/>
            <a:pathLst>
              <a:path h="3286246" w="3991392">
                <a:moveTo>
                  <a:pt x="0" y="0"/>
                </a:moveTo>
                <a:lnTo>
                  <a:pt x="3991392" y="0"/>
                </a:lnTo>
                <a:lnTo>
                  <a:pt x="3991392" y="3286246"/>
                </a:lnTo>
                <a:lnTo>
                  <a:pt x="0" y="3286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965" y="7022796"/>
            <a:ext cx="2156428" cy="2879007"/>
          </a:xfrm>
          <a:custGeom>
            <a:avLst/>
            <a:gdLst/>
            <a:ahLst/>
            <a:cxnLst/>
            <a:rect r="r" b="b" t="t" l="l"/>
            <a:pathLst>
              <a:path h="2879007" w="2156428">
                <a:moveTo>
                  <a:pt x="0" y="0"/>
                </a:moveTo>
                <a:lnTo>
                  <a:pt x="2156428" y="0"/>
                </a:lnTo>
                <a:lnTo>
                  <a:pt x="2156428" y="2879006"/>
                </a:lnTo>
                <a:lnTo>
                  <a:pt x="0" y="287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8829" t="0" r="0" b="-17678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133170" y="548549"/>
            <a:ext cx="7964815" cy="1406906"/>
            <a:chOff x="0" y="0"/>
            <a:chExt cx="2355639" cy="4161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55639" cy="416101"/>
            </a:xfrm>
            <a:custGeom>
              <a:avLst/>
              <a:gdLst/>
              <a:ahLst/>
              <a:cxnLst/>
              <a:rect r="r" b="b" t="t" l="l"/>
              <a:pathLst>
                <a:path h="416101" w="2355639">
                  <a:moveTo>
                    <a:pt x="57349" y="0"/>
                  </a:moveTo>
                  <a:lnTo>
                    <a:pt x="2298291" y="0"/>
                  </a:lnTo>
                  <a:cubicBezTo>
                    <a:pt x="2313500" y="0"/>
                    <a:pt x="2328087" y="6042"/>
                    <a:pt x="2338842" y="16797"/>
                  </a:cubicBezTo>
                  <a:cubicBezTo>
                    <a:pt x="2349597" y="27552"/>
                    <a:pt x="2355639" y="42139"/>
                    <a:pt x="2355639" y="57349"/>
                  </a:cubicBezTo>
                  <a:lnTo>
                    <a:pt x="2355639" y="358752"/>
                  </a:lnTo>
                  <a:cubicBezTo>
                    <a:pt x="2355639" y="390425"/>
                    <a:pt x="2329963" y="416101"/>
                    <a:pt x="2298291" y="416101"/>
                  </a:cubicBezTo>
                  <a:lnTo>
                    <a:pt x="57349" y="416101"/>
                  </a:lnTo>
                  <a:cubicBezTo>
                    <a:pt x="42139" y="416101"/>
                    <a:pt x="27552" y="410058"/>
                    <a:pt x="16797" y="399303"/>
                  </a:cubicBezTo>
                  <a:cubicBezTo>
                    <a:pt x="6042" y="388548"/>
                    <a:pt x="0" y="373962"/>
                    <a:pt x="0" y="358752"/>
                  </a:cubicBezTo>
                  <a:lnTo>
                    <a:pt x="0" y="57349"/>
                  </a:lnTo>
                  <a:cubicBezTo>
                    <a:pt x="0" y="42139"/>
                    <a:pt x="6042" y="27552"/>
                    <a:pt x="16797" y="16797"/>
                  </a:cubicBezTo>
                  <a:cubicBezTo>
                    <a:pt x="27552" y="6042"/>
                    <a:pt x="42139" y="0"/>
                    <a:pt x="573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355639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514165" y="690051"/>
            <a:ext cx="7274957" cy="9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63"/>
              </a:lnSpc>
              <a:spcBef>
                <a:spcPct val="0"/>
              </a:spcBef>
            </a:pPr>
            <a:r>
              <a:rPr lang="en-US" sz="5688">
                <a:solidFill>
                  <a:srgbClr val="FFFFFF"/>
                </a:solidFill>
                <a:latin typeface="Montserrat Classic Bold"/>
              </a:rPr>
              <a:t>Placeholders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5518584" cy="8229600"/>
            <a:chOff x="0" y="0"/>
            <a:chExt cx="4087199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87199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87199">
                  <a:moveTo>
                    <a:pt x="29434" y="0"/>
                  </a:moveTo>
                  <a:lnTo>
                    <a:pt x="4057765" y="0"/>
                  </a:lnTo>
                  <a:cubicBezTo>
                    <a:pt x="4065572" y="0"/>
                    <a:pt x="4073058" y="3101"/>
                    <a:pt x="4078578" y="8621"/>
                  </a:cubicBezTo>
                  <a:cubicBezTo>
                    <a:pt x="4084098" y="14141"/>
                    <a:pt x="4087199" y="21628"/>
                    <a:pt x="4087199" y="29434"/>
                  </a:cubicBezTo>
                  <a:lnTo>
                    <a:pt x="4087199" y="2138033"/>
                  </a:lnTo>
                  <a:cubicBezTo>
                    <a:pt x="4087199" y="2145839"/>
                    <a:pt x="4084098" y="2153326"/>
                    <a:pt x="4078578" y="2158846"/>
                  </a:cubicBezTo>
                  <a:cubicBezTo>
                    <a:pt x="4073058" y="2164366"/>
                    <a:pt x="4065572" y="2167467"/>
                    <a:pt x="4057765" y="2167467"/>
                  </a:cubicBezTo>
                  <a:lnTo>
                    <a:pt x="29434" y="2167467"/>
                  </a:lnTo>
                  <a:cubicBezTo>
                    <a:pt x="21628" y="2167467"/>
                    <a:pt x="14141" y="2164366"/>
                    <a:pt x="8621" y="2158846"/>
                  </a:cubicBezTo>
                  <a:cubicBezTo>
                    <a:pt x="3101" y="2153326"/>
                    <a:pt x="0" y="2145839"/>
                    <a:pt x="0" y="2138033"/>
                  </a:cubicBezTo>
                  <a:lnTo>
                    <a:pt x="0" y="29434"/>
                  </a:lnTo>
                  <a:cubicBezTo>
                    <a:pt x="0" y="21628"/>
                    <a:pt x="3101" y="14141"/>
                    <a:pt x="8621" y="8621"/>
                  </a:cubicBezTo>
                  <a:cubicBezTo>
                    <a:pt x="14141" y="3101"/>
                    <a:pt x="21628" y="0"/>
                    <a:pt x="294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50000">
                  <a:srgbClr val="4FB6E8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087199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6941188"/>
            <a:ext cx="1982754" cy="2647138"/>
          </a:xfrm>
          <a:custGeom>
            <a:avLst/>
            <a:gdLst/>
            <a:ahLst/>
            <a:cxnLst/>
            <a:rect r="r" b="b" t="t" l="l"/>
            <a:pathLst>
              <a:path h="2647138" w="1982754">
                <a:moveTo>
                  <a:pt x="0" y="0"/>
                </a:moveTo>
                <a:lnTo>
                  <a:pt x="1982754" y="0"/>
                </a:lnTo>
                <a:lnTo>
                  <a:pt x="1982754" y="2647138"/>
                </a:lnTo>
                <a:lnTo>
                  <a:pt x="0" y="2647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829" t="0" r="0" b="-1767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6662" y="3340349"/>
            <a:ext cx="4778745" cy="5917951"/>
          </a:xfrm>
          <a:custGeom>
            <a:avLst/>
            <a:gdLst/>
            <a:ahLst/>
            <a:cxnLst/>
            <a:rect r="r" b="b" t="t" l="l"/>
            <a:pathLst>
              <a:path h="5917951" w="4778745">
                <a:moveTo>
                  <a:pt x="0" y="0"/>
                </a:moveTo>
                <a:lnTo>
                  <a:pt x="4778746" y="0"/>
                </a:lnTo>
                <a:lnTo>
                  <a:pt x="4778746" y="5917951"/>
                </a:lnTo>
                <a:lnTo>
                  <a:pt x="0" y="5917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7297" y="3671002"/>
            <a:ext cx="13451787" cy="3577304"/>
          </a:xfrm>
          <a:custGeom>
            <a:avLst/>
            <a:gdLst/>
            <a:ahLst/>
            <a:cxnLst/>
            <a:rect r="r" b="b" t="t" l="l"/>
            <a:pathLst>
              <a:path h="3577304" w="13451787">
                <a:moveTo>
                  <a:pt x="0" y="0"/>
                </a:moveTo>
                <a:lnTo>
                  <a:pt x="13451788" y="0"/>
                </a:lnTo>
                <a:lnTo>
                  <a:pt x="13451788" y="3577304"/>
                </a:lnTo>
                <a:lnTo>
                  <a:pt x="0" y="3577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2365" y="1697458"/>
            <a:ext cx="11120684" cy="123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6"/>
              </a:lnSpc>
              <a:spcBef>
                <a:spcPct val="0"/>
              </a:spcBef>
            </a:pPr>
            <a:r>
              <a:rPr lang="en-US" sz="7211">
                <a:solidFill>
                  <a:srgbClr val="FFFFFF"/>
                </a:solidFill>
                <a:latin typeface="Montserrat Classic Bold"/>
              </a:rPr>
              <a:t>Image Captioning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5518584" cy="8229600"/>
            <a:chOff x="0" y="0"/>
            <a:chExt cx="4087199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87199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87199">
                  <a:moveTo>
                    <a:pt x="29434" y="0"/>
                  </a:moveTo>
                  <a:lnTo>
                    <a:pt x="4057765" y="0"/>
                  </a:lnTo>
                  <a:cubicBezTo>
                    <a:pt x="4065572" y="0"/>
                    <a:pt x="4073058" y="3101"/>
                    <a:pt x="4078578" y="8621"/>
                  </a:cubicBezTo>
                  <a:cubicBezTo>
                    <a:pt x="4084098" y="14141"/>
                    <a:pt x="4087199" y="21628"/>
                    <a:pt x="4087199" y="29434"/>
                  </a:cubicBezTo>
                  <a:lnTo>
                    <a:pt x="4087199" y="2138033"/>
                  </a:lnTo>
                  <a:cubicBezTo>
                    <a:pt x="4087199" y="2145839"/>
                    <a:pt x="4084098" y="2153326"/>
                    <a:pt x="4078578" y="2158846"/>
                  </a:cubicBezTo>
                  <a:cubicBezTo>
                    <a:pt x="4073058" y="2164366"/>
                    <a:pt x="4065572" y="2167467"/>
                    <a:pt x="4057765" y="2167467"/>
                  </a:cubicBezTo>
                  <a:lnTo>
                    <a:pt x="29434" y="2167467"/>
                  </a:lnTo>
                  <a:cubicBezTo>
                    <a:pt x="21628" y="2167467"/>
                    <a:pt x="14141" y="2164366"/>
                    <a:pt x="8621" y="2158846"/>
                  </a:cubicBezTo>
                  <a:cubicBezTo>
                    <a:pt x="3101" y="2153326"/>
                    <a:pt x="0" y="2145839"/>
                    <a:pt x="0" y="2138033"/>
                  </a:cubicBezTo>
                  <a:lnTo>
                    <a:pt x="0" y="29434"/>
                  </a:lnTo>
                  <a:cubicBezTo>
                    <a:pt x="0" y="21628"/>
                    <a:pt x="3101" y="14141"/>
                    <a:pt x="8621" y="8621"/>
                  </a:cubicBezTo>
                  <a:cubicBezTo>
                    <a:pt x="14141" y="3101"/>
                    <a:pt x="21628" y="0"/>
                    <a:pt x="294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50000">
                  <a:srgbClr val="4FB6E8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087199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6941188"/>
            <a:ext cx="1982754" cy="2647138"/>
          </a:xfrm>
          <a:custGeom>
            <a:avLst/>
            <a:gdLst/>
            <a:ahLst/>
            <a:cxnLst/>
            <a:rect r="r" b="b" t="t" l="l"/>
            <a:pathLst>
              <a:path h="2647138" w="1982754">
                <a:moveTo>
                  <a:pt x="0" y="0"/>
                </a:moveTo>
                <a:lnTo>
                  <a:pt x="1982754" y="0"/>
                </a:lnTo>
                <a:lnTo>
                  <a:pt x="1982754" y="2647138"/>
                </a:lnTo>
                <a:lnTo>
                  <a:pt x="0" y="2647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829" t="0" r="0" b="-1767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6662" y="3340349"/>
            <a:ext cx="4778745" cy="5917951"/>
          </a:xfrm>
          <a:custGeom>
            <a:avLst/>
            <a:gdLst/>
            <a:ahLst/>
            <a:cxnLst/>
            <a:rect r="r" b="b" t="t" l="l"/>
            <a:pathLst>
              <a:path h="5917951" w="4778745">
                <a:moveTo>
                  <a:pt x="0" y="0"/>
                </a:moveTo>
                <a:lnTo>
                  <a:pt x="4778746" y="0"/>
                </a:lnTo>
                <a:lnTo>
                  <a:pt x="4778746" y="5917951"/>
                </a:lnTo>
                <a:lnTo>
                  <a:pt x="0" y="5917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19651" y="3340349"/>
            <a:ext cx="2551223" cy="2551223"/>
          </a:xfrm>
          <a:custGeom>
            <a:avLst/>
            <a:gdLst/>
            <a:ahLst/>
            <a:cxnLst/>
            <a:rect r="r" b="b" t="t" l="l"/>
            <a:pathLst>
              <a:path h="2551223" w="2551223">
                <a:moveTo>
                  <a:pt x="0" y="0"/>
                </a:moveTo>
                <a:lnTo>
                  <a:pt x="2551223" y="0"/>
                </a:lnTo>
                <a:lnTo>
                  <a:pt x="2551223" y="2551223"/>
                </a:lnTo>
                <a:lnTo>
                  <a:pt x="0" y="2551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9651" y="6291622"/>
            <a:ext cx="2470841" cy="2470841"/>
          </a:xfrm>
          <a:custGeom>
            <a:avLst/>
            <a:gdLst/>
            <a:ahLst/>
            <a:cxnLst/>
            <a:rect r="r" b="b" t="t" l="l"/>
            <a:pathLst>
              <a:path h="2470841" w="2470841">
                <a:moveTo>
                  <a:pt x="0" y="0"/>
                </a:moveTo>
                <a:lnTo>
                  <a:pt x="2470841" y="0"/>
                </a:lnTo>
                <a:lnTo>
                  <a:pt x="2470841" y="2470841"/>
                </a:lnTo>
                <a:lnTo>
                  <a:pt x="0" y="2470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62365" y="1697458"/>
            <a:ext cx="11120684" cy="123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6"/>
              </a:lnSpc>
              <a:spcBef>
                <a:spcPct val="0"/>
              </a:spcBef>
            </a:pPr>
            <a:r>
              <a:rPr lang="en-US" sz="7211">
                <a:solidFill>
                  <a:srgbClr val="FFFFFF"/>
                </a:solidFill>
                <a:latin typeface="Montserrat Classic Bold"/>
              </a:rPr>
              <a:t>Image Captioning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6600" y="4266393"/>
            <a:ext cx="1112068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ntserrat Classic Bold"/>
              </a:rPr>
              <a:t>a small toy car is on a black display stand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26600" y="6627507"/>
            <a:ext cx="9555826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ntserrat Classic Bold"/>
              </a:rPr>
              <a:t>there is a man that is standing on a surfboard in the water [heh, really?]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60664" y="8217132"/>
            <a:ext cx="9555826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Classic Bold"/>
              </a:rPr>
              <a:t>replaced with “&lt;PLACEHOLDER&gt;”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5518584" cy="8229600"/>
            <a:chOff x="0" y="0"/>
            <a:chExt cx="4087199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87199" cy="2167467"/>
            </a:xfrm>
            <a:custGeom>
              <a:avLst/>
              <a:gdLst/>
              <a:ahLst/>
              <a:cxnLst/>
              <a:rect r="r" b="b" t="t" l="l"/>
              <a:pathLst>
                <a:path h="2167467" w="4087199">
                  <a:moveTo>
                    <a:pt x="29434" y="0"/>
                  </a:moveTo>
                  <a:lnTo>
                    <a:pt x="4057765" y="0"/>
                  </a:lnTo>
                  <a:cubicBezTo>
                    <a:pt x="4065572" y="0"/>
                    <a:pt x="4073058" y="3101"/>
                    <a:pt x="4078578" y="8621"/>
                  </a:cubicBezTo>
                  <a:cubicBezTo>
                    <a:pt x="4084098" y="14141"/>
                    <a:pt x="4087199" y="21628"/>
                    <a:pt x="4087199" y="29434"/>
                  </a:cubicBezTo>
                  <a:lnTo>
                    <a:pt x="4087199" y="2138033"/>
                  </a:lnTo>
                  <a:cubicBezTo>
                    <a:pt x="4087199" y="2145839"/>
                    <a:pt x="4084098" y="2153326"/>
                    <a:pt x="4078578" y="2158846"/>
                  </a:cubicBezTo>
                  <a:cubicBezTo>
                    <a:pt x="4073058" y="2164366"/>
                    <a:pt x="4065572" y="2167467"/>
                    <a:pt x="4057765" y="2167467"/>
                  </a:cubicBezTo>
                  <a:lnTo>
                    <a:pt x="29434" y="2167467"/>
                  </a:lnTo>
                  <a:cubicBezTo>
                    <a:pt x="21628" y="2167467"/>
                    <a:pt x="14141" y="2164366"/>
                    <a:pt x="8621" y="2158846"/>
                  </a:cubicBezTo>
                  <a:cubicBezTo>
                    <a:pt x="3101" y="2153326"/>
                    <a:pt x="0" y="2145839"/>
                    <a:pt x="0" y="2138033"/>
                  </a:cubicBezTo>
                  <a:lnTo>
                    <a:pt x="0" y="29434"/>
                  </a:lnTo>
                  <a:cubicBezTo>
                    <a:pt x="0" y="21628"/>
                    <a:pt x="3101" y="14141"/>
                    <a:pt x="8621" y="8621"/>
                  </a:cubicBezTo>
                  <a:cubicBezTo>
                    <a:pt x="14141" y="3101"/>
                    <a:pt x="21628" y="0"/>
                    <a:pt x="294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50000">
                  <a:srgbClr val="4FB6E8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087199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6941188"/>
            <a:ext cx="1982754" cy="2647138"/>
          </a:xfrm>
          <a:custGeom>
            <a:avLst/>
            <a:gdLst/>
            <a:ahLst/>
            <a:cxnLst/>
            <a:rect r="r" b="b" t="t" l="l"/>
            <a:pathLst>
              <a:path h="2647138" w="1982754">
                <a:moveTo>
                  <a:pt x="0" y="0"/>
                </a:moveTo>
                <a:lnTo>
                  <a:pt x="1982754" y="0"/>
                </a:lnTo>
                <a:lnTo>
                  <a:pt x="1982754" y="2647138"/>
                </a:lnTo>
                <a:lnTo>
                  <a:pt x="0" y="2647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8829" t="0" r="0" b="-1767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86662" y="3340349"/>
            <a:ext cx="4778745" cy="5917951"/>
          </a:xfrm>
          <a:custGeom>
            <a:avLst/>
            <a:gdLst/>
            <a:ahLst/>
            <a:cxnLst/>
            <a:rect r="r" b="b" t="t" l="l"/>
            <a:pathLst>
              <a:path h="5917951" w="4778745">
                <a:moveTo>
                  <a:pt x="0" y="0"/>
                </a:moveTo>
                <a:lnTo>
                  <a:pt x="4778746" y="0"/>
                </a:lnTo>
                <a:lnTo>
                  <a:pt x="4778746" y="5917951"/>
                </a:lnTo>
                <a:lnTo>
                  <a:pt x="0" y="5917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81002" y="1754221"/>
            <a:ext cx="12213981" cy="6510536"/>
          </a:xfrm>
          <a:custGeom>
            <a:avLst/>
            <a:gdLst/>
            <a:ahLst/>
            <a:cxnLst/>
            <a:rect r="r" b="b" t="t" l="l"/>
            <a:pathLst>
              <a:path h="6510536" w="12213981">
                <a:moveTo>
                  <a:pt x="0" y="0"/>
                </a:moveTo>
                <a:lnTo>
                  <a:pt x="12213981" y="0"/>
                </a:lnTo>
                <a:lnTo>
                  <a:pt x="12213981" y="6510536"/>
                </a:lnTo>
                <a:lnTo>
                  <a:pt x="0" y="651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DAGF98LTb4w</dc:identifier>
  <dcterms:modified xsi:type="dcterms:W3CDTF">2011-08-01T06:04:30Z</dcterms:modified>
  <cp:revision>1</cp:revision>
  <dc:title>AI in Retail: Items Category Prediction(nlp)</dc:title>
</cp:coreProperties>
</file>